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stotelica Pro ExtraLight" panose="020B0604020202020204" charset="0"/>
      <p:regular r:id="rId16"/>
    </p:embeddedFont>
    <p:embeddedFont>
      <p:font typeface="Aristotelica Pro ExtraLight Bold" panose="020B0604020202020204" charset="0"/>
      <p:regular r:id="rId17"/>
    </p:embeddedFont>
    <p:embeddedFont>
      <p:font typeface="Open Sauce SemiBold" panose="020B0604020202020204" charset="0"/>
      <p:regular r:id="rId18"/>
    </p:embeddedFont>
    <p:embeddedFont>
      <p:font typeface="Open Sans Extra Bold" panose="020B0604020202020204" charset="0"/>
      <p:regular r:id="rId19"/>
    </p:embeddedFont>
    <p:embeddedFont>
      <p:font typeface="Aristotelica Pro Hairline Bold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Aristotelica Pro Hairlin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ristotelica Pro DemiBold" panose="020B0604020202020204" charset="0"/>
      <p:regular r:id="rId27"/>
    </p:embeddedFont>
    <p:embeddedFont>
      <p:font typeface="Arimo" panose="020B0604020202020204" charset="0"/>
      <p:regular r:id="rId28"/>
    </p:embeddedFont>
    <p:embeddedFont>
      <p:font typeface="Open Sauce" panose="020B0604020202020204" charset="0"/>
      <p:regular r:id="rId29"/>
    </p:embeddedFont>
    <p:embeddedFont>
      <p:font typeface="Aristotelica Pro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8" autoAdjust="0"/>
    <p:restoredTop sz="94622" autoAdjust="0"/>
  </p:normalViewPr>
  <p:slideViewPr>
    <p:cSldViewPr>
      <p:cViewPr varScale="1">
        <p:scale>
          <a:sx n="50" d="100"/>
          <a:sy n="50" d="100"/>
        </p:scale>
        <p:origin x="42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svg"/><Relationship Id="rId5" Type="http://schemas.openxmlformats.org/officeDocument/2006/relationships/image" Target="../media/image11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6789" y="7705789"/>
            <a:ext cx="2581211" cy="258121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27483" y="7705789"/>
            <a:ext cx="2698096" cy="25812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125579" y="7705789"/>
            <a:ext cx="2581211" cy="25812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043632" y="8042632"/>
            <a:ext cx="1907526" cy="190752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529974" y="8528974"/>
            <a:ext cx="934842" cy="9348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978473" y="3852895"/>
            <a:ext cx="1271684" cy="127168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978473" y="2581211"/>
            <a:ext cx="1271684" cy="127168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06789" y="3852895"/>
            <a:ext cx="1271684" cy="127168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706789" y="2581211"/>
            <a:ext cx="1271684" cy="127168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06789" y="5124579"/>
            <a:ext cx="2581211" cy="258121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5706789" y="0"/>
            <a:ext cx="2581211" cy="25812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5706789" y="0"/>
            <a:ext cx="1758026" cy="175802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48896" y="3088288"/>
            <a:ext cx="13390209" cy="283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5"/>
              </a:lnSpc>
            </a:pPr>
            <a:r>
              <a:rPr lang="en-US" sz="9600" spc="-96">
                <a:solidFill>
                  <a:srgbClr val="FFFFFF"/>
                </a:solidFill>
                <a:latin typeface="Open Sans Extra Bold"/>
              </a:rPr>
              <a:t>ФИНАНСОВАЯ ИГРА «БИРЖА»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593550"/>
            <a:ext cx="6949876" cy="287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7"/>
              </a:lnSpc>
            </a:pPr>
            <a:r>
              <a:rPr lang="en-US" sz="1898" spc="265">
                <a:solidFill>
                  <a:srgbClr val="FFFFFF"/>
                </a:solidFill>
                <a:latin typeface="Open Sauce SemiBold"/>
              </a:rPr>
              <a:t>Работу выполнила: 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Ученица 10 «Д» класса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Экономического лицея ФГБОУ ВПО 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«РЭУ им. Г. В. Плеханова» 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Виноградова Алиса Павловна 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Научный руководитель:</a:t>
            </a:r>
          </a:p>
          <a:p>
            <a:pPr>
              <a:lnSpc>
                <a:spcPts val="2847"/>
              </a:lnSpc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учитель информатики Экономического лицея </a:t>
            </a:r>
          </a:p>
          <a:p>
            <a:pPr>
              <a:lnSpc>
                <a:spcPts val="2847"/>
              </a:lnSpc>
              <a:spcBef>
                <a:spcPct val="0"/>
              </a:spcBef>
            </a:pPr>
            <a:r>
              <a:rPr lang="en-US" sz="1627" spc="227">
                <a:solidFill>
                  <a:srgbClr val="FFFFFF"/>
                </a:solidFill>
                <a:latin typeface="Arimo"/>
              </a:rPr>
              <a:t>Неделькин А. А.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9636" y="1034489"/>
            <a:ext cx="11289422" cy="146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05"/>
              </a:lnSpc>
            </a:pPr>
            <a:r>
              <a:rPr lang="en-US" sz="9745" spc="-97">
                <a:solidFill>
                  <a:srgbClr val="FFFFFF"/>
                </a:solidFill>
                <a:latin typeface="Aristotelica Pro ExtraLight"/>
              </a:rPr>
              <a:t>Проектная работа: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25579" y="7705789"/>
            <a:ext cx="2581211" cy="2581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5036" y="3493186"/>
            <a:ext cx="8116953" cy="6137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53593" y="1138586"/>
            <a:ext cx="8116953" cy="61372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5036" y="544494"/>
            <a:ext cx="9027993" cy="125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39"/>
              </a:lnSpc>
            </a:pPr>
            <a:r>
              <a:rPr lang="en-US" sz="8671">
                <a:solidFill>
                  <a:srgbClr val="FFFFFF"/>
                </a:solidFill>
                <a:latin typeface="Aristotelica Pro Italics"/>
              </a:rPr>
              <a:t>Результат игры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263106" y="8262106"/>
            <a:ext cx="2024894" cy="2024894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96297" y="8262106"/>
            <a:ext cx="2024894" cy="2024894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63106" y="6324933"/>
            <a:ext cx="2024894" cy="193717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238212" y="8262106"/>
            <a:ext cx="2024894" cy="202489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908873" y="8907873"/>
            <a:ext cx="733359" cy="73335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746536" y="8812344"/>
            <a:ext cx="1474656" cy="1474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0886" t="14029" b="50368"/>
          <a:stretch>
            <a:fillRect/>
          </a:stretch>
        </p:blipFill>
        <p:spPr>
          <a:xfrm>
            <a:off x="11083587" y="1744062"/>
            <a:ext cx="6060485" cy="41709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083587" y="1744062"/>
            <a:ext cx="6060485" cy="4170959"/>
            <a:chOff x="0" y="0"/>
            <a:chExt cx="9476220" cy="6521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76220" cy="6521742"/>
            </a:xfrm>
            <a:custGeom>
              <a:avLst/>
              <a:gdLst/>
              <a:ahLst/>
              <a:cxnLst/>
              <a:rect l="l" t="t" r="r" b="b"/>
              <a:pathLst>
                <a:path w="9476220" h="6521742">
                  <a:moveTo>
                    <a:pt x="0" y="0"/>
                  </a:moveTo>
                  <a:lnTo>
                    <a:pt x="0" y="6521742"/>
                  </a:lnTo>
                  <a:lnTo>
                    <a:pt x="9476220" y="6521742"/>
                  </a:lnTo>
                  <a:lnTo>
                    <a:pt x="9476220" y="0"/>
                  </a:lnTo>
                  <a:lnTo>
                    <a:pt x="0" y="0"/>
                  </a:lnTo>
                  <a:close/>
                  <a:moveTo>
                    <a:pt x="9415260" y="6460782"/>
                  </a:moveTo>
                  <a:lnTo>
                    <a:pt x="59690" y="6460782"/>
                  </a:lnTo>
                  <a:lnTo>
                    <a:pt x="59690" y="59690"/>
                  </a:lnTo>
                  <a:lnTo>
                    <a:pt x="9415260" y="59690"/>
                  </a:lnTo>
                  <a:lnTo>
                    <a:pt x="9415260" y="64607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060700" y="5915021"/>
            <a:ext cx="3491003" cy="3181184"/>
            <a:chOff x="0" y="0"/>
            <a:chExt cx="210028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0286" cy="1913890"/>
            </a:xfrm>
            <a:custGeom>
              <a:avLst/>
              <a:gdLst/>
              <a:ahLst/>
              <a:cxnLst/>
              <a:rect l="l" t="t" r="r" b="b"/>
              <a:pathLst>
                <a:path w="2100286" h="1913890">
                  <a:moveTo>
                    <a:pt x="0" y="0"/>
                  </a:moveTo>
                  <a:lnTo>
                    <a:pt x="2100286" y="0"/>
                  </a:lnTo>
                  <a:lnTo>
                    <a:pt x="210028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060700" y="6029579"/>
            <a:ext cx="3491003" cy="2974214"/>
            <a:chOff x="0" y="-19050"/>
            <a:chExt cx="4654670" cy="396561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4654670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3"/>
                </a:lnSpc>
              </a:pPr>
              <a:r>
                <a:rPr lang="ru-RU" sz="3075" spc="30" dirty="0" smtClean="0">
                  <a:solidFill>
                    <a:srgbClr val="FFFFFF"/>
                  </a:solidFill>
                  <a:latin typeface="Aristotelica Pro"/>
                </a:rPr>
                <a:t>КОТИРОВКА </a:t>
              </a:r>
              <a:r>
                <a:rPr lang="en-US" sz="3075" spc="30" dirty="0" smtClean="0">
                  <a:solidFill>
                    <a:srgbClr val="FFFFFF"/>
                  </a:solidFill>
                  <a:latin typeface="Aristotelica Pro"/>
                </a:rPr>
                <a:t>— </a:t>
              </a:r>
              <a:r>
                <a:rPr lang="ru-RU" sz="3075" spc="30" dirty="0" smtClean="0">
                  <a:solidFill>
                    <a:srgbClr val="FFFFFF"/>
                  </a:solidFill>
                  <a:latin typeface="Aristotelica Pro"/>
                </a:rPr>
                <a:t>конкретная цена,</a:t>
              </a:r>
              <a:endParaRPr lang="en-US" sz="2083" spc="20" dirty="0">
                <a:solidFill>
                  <a:srgbClr val="FFFFFF"/>
                </a:solidFill>
                <a:latin typeface="Aristotelica Pr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7085" y="1552750"/>
              <a:ext cx="4200499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61"/>
                </a:lnSpc>
              </a:pP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по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которой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торгуется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ценная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бумага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на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конкретной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бирже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в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конкретный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момент</a:t>
              </a:r>
              <a:r>
                <a:rPr lang="en-US" sz="20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000" spc="14" dirty="0" err="1">
                  <a:solidFill>
                    <a:srgbClr val="FFFFFF"/>
                  </a:solidFill>
                  <a:latin typeface="Aristotelica Pro"/>
                </a:rPr>
                <a:t>времени</a:t>
              </a:r>
              <a:endParaRPr lang="en-US" sz="2000" spc="14" dirty="0">
                <a:solidFill>
                  <a:srgbClr val="FFFFFF"/>
                </a:solidFill>
                <a:latin typeface="Aristotelica Pr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81912" y="6883426"/>
            <a:ext cx="4474670" cy="1810726"/>
            <a:chOff x="0" y="0"/>
            <a:chExt cx="2692088" cy="10893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92088" cy="1089384"/>
            </a:xfrm>
            <a:custGeom>
              <a:avLst/>
              <a:gdLst/>
              <a:ahLst/>
              <a:cxnLst/>
              <a:rect l="l" t="t" r="r" b="b"/>
              <a:pathLst>
                <a:path w="2692088" h="1089384">
                  <a:moveTo>
                    <a:pt x="0" y="0"/>
                  </a:moveTo>
                  <a:lnTo>
                    <a:pt x="2692088" y="0"/>
                  </a:lnTo>
                  <a:lnTo>
                    <a:pt x="2692088" y="1089384"/>
                  </a:lnTo>
                  <a:lnTo>
                    <a:pt x="0" y="10893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73276" y="7078923"/>
            <a:ext cx="4291942" cy="1416577"/>
            <a:chOff x="0" y="-19050"/>
            <a:chExt cx="5722590" cy="18887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5722590" cy="643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83"/>
                </a:lnSpc>
              </a:pPr>
              <a:r>
                <a:rPr lang="en-US" sz="3075" spc="30" dirty="0">
                  <a:solidFill>
                    <a:srgbClr val="FFFFFF"/>
                  </a:solidFill>
                  <a:latin typeface="Aristotelica Pro"/>
                </a:rPr>
                <a:t>ТИКЕР </a:t>
              </a:r>
              <a:r>
                <a:rPr lang="en-US" sz="3075" spc="30" dirty="0" smtClean="0">
                  <a:solidFill>
                    <a:srgbClr val="FFFFFF"/>
                  </a:solidFill>
                  <a:latin typeface="Aristotelica Pro"/>
                </a:rPr>
                <a:t>–</a:t>
              </a:r>
              <a:r>
                <a:rPr lang="ru-RU" sz="3075" spc="30" dirty="0" smtClean="0">
                  <a:solidFill>
                    <a:srgbClr val="FFFFFF"/>
                  </a:solidFill>
                  <a:latin typeface="Aristotelica Pro"/>
                </a:rPr>
                <a:t> буквенный код</a:t>
              </a:r>
              <a:endParaRPr lang="en-US" sz="2083" spc="20" dirty="0">
                <a:solidFill>
                  <a:srgbClr val="FFFFFF"/>
                </a:solidFill>
                <a:latin typeface="Aristotelica Pr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9185" y="912193"/>
              <a:ext cx="5164219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61"/>
                </a:lnSpc>
              </a:pPr>
              <a:r>
                <a:rPr lang="en-US" sz="2400" spc="14" dirty="0" err="1">
                  <a:solidFill>
                    <a:srgbClr val="FFFFFF"/>
                  </a:solidFill>
                  <a:latin typeface="Aristotelica Pro"/>
                </a:rPr>
                <a:t>биржевого</a:t>
              </a:r>
              <a:r>
                <a:rPr lang="en-US" sz="24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400" spc="14" dirty="0" err="1">
                  <a:solidFill>
                    <a:srgbClr val="FFFFFF"/>
                  </a:solidFill>
                  <a:latin typeface="Aristotelica Pro"/>
                </a:rPr>
                <a:t>или</a:t>
              </a:r>
              <a:r>
                <a:rPr lang="en-US" sz="24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400" spc="14" dirty="0" err="1">
                  <a:solidFill>
                    <a:srgbClr val="FFFFFF"/>
                  </a:solidFill>
                  <a:latin typeface="Aristotelica Pro"/>
                </a:rPr>
                <a:t>внебиржевого</a:t>
              </a:r>
              <a:r>
                <a:rPr lang="en-US" sz="2400" spc="14" dirty="0">
                  <a:solidFill>
                    <a:srgbClr val="FFFFFF"/>
                  </a:solidFill>
                  <a:latin typeface="Aristotelica Pro"/>
                </a:rPr>
                <a:t> </a:t>
              </a:r>
              <a:r>
                <a:rPr lang="en-US" sz="2400" spc="14" dirty="0" err="1">
                  <a:solidFill>
                    <a:srgbClr val="FFFFFF"/>
                  </a:solidFill>
                  <a:latin typeface="Aristotelica Pro"/>
                </a:rPr>
                <a:t>инструмента</a:t>
              </a:r>
              <a:endParaRPr lang="en-US" sz="2400" spc="14" dirty="0">
                <a:solidFill>
                  <a:srgbClr val="FFFFFF"/>
                </a:solidFill>
                <a:latin typeface="Aristotelica Pr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60700" y="5915021"/>
            <a:ext cx="3491003" cy="3181184"/>
            <a:chOff x="0" y="0"/>
            <a:chExt cx="5458558" cy="49741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58558" cy="4974122"/>
            </a:xfrm>
            <a:custGeom>
              <a:avLst/>
              <a:gdLst/>
              <a:ahLst/>
              <a:cxnLst/>
              <a:rect l="l" t="t" r="r" b="b"/>
              <a:pathLst>
                <a:path w="5458558" h="4974122">
                  <a:moveTo>
                    <a:pt x="0" y="0"/>
                  </a:moveTo>
                  <a:lnTo>
                    <a:pt x="0" y="4974122"/>
                  </a:lnTo>
                  <a:lnTo>
                    <a:pt x="5458558" y="4974122"/>
                  </a:lnTo>
                  <a:lnTo>
                    <a:pt x="5458558" y="0"/>
                  </a:lnTo>
                  <a:lnTo>
                    <a:pt x="0" y="0"/>
                  </a:lnTo>
                  <a:close/>
                  <a:moveTo>
                    <a:pt x="5397598" y="4913162"/>
                  </a:moveTo>
                  <a:lnTo>
                    <a:pt x="59690" y="4913162"/>
                  </a:lnTo>
                  <a:lnTo>
                    <a:pt x="59690" y="59690"/>
                  </a:lnTo>
                  <a:lnTo>
                    <a:pt x="5397598" y="59690"/>
                  </a:lnTo>
                  <a:lnTo>
                    <a:pt x="5397598" y="49131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081912" y="6883426"/>
            <a:ext cx="4474670" cy="1810726"/>
            <a:chOff x="0" y="0"/>
            <a:chExt cx="6996627" cy="2831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6627" cy="2831264"/>
            </a:xfrm>
            <a:custGeom>
              <a:avLst/>
              <a:gdLst/>
              <a:ahLst/>
              <a:cxnLst/>
              <a:rect l="l" t="t" r="r" b="b"/>
              <a:pathLst>
                <a:path w="6996627" h="2831264">
                  <a:moveTo>
                    <a:pt x="0" y="0"/>
                  </a:moveTo>
                  <a:lnTo>
                    <a:pt x="0" y="2831264"/>
                  </a:lnTo>
                  <a:lnTo>
                    <a:pt x="6996627" y="2831264"/>
                  </a:lnTo>
                  <a:lnTo>
                    <a:pt x="6996627" y="0"/>
                  </a:lnTo>
                  <a:lnTo>
                    <a:pt x="0" y="0"/>
                  </a:lnTo>
                  <a:close/>
                  <a:moveTo>
                    <a:pt x="6935667" y="2770304"/>
                  </a:moveTo>
                  <a:lnTo>
                    <a:pt x="59690" y="2770304"/>
                  </a:lnTo>
                  <a:lnTo>
                    <a:pt x="59690" y="59690"/>
                  </a:lnTo>
                  <a:lnTo>
                    <a:pt x="6935667" y="59690"/>
                  </a:lnTo>
                  <a:lnTo>
                    <a:pt x="6935667" y="27703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53103" y="4210808"/>
            <a:ext cx="8003879" cy="850561"/>
            <a:chOff x="0" y="0"/>
            <a:chExt cx="10671839" cy="113408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671839" cy="525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68">
                  <a:solidFill>
                    <a:srgbClr val="FFFFFF"/>
                  </a:solidFill>
                  <a:latin typeface="Open Sans Extra Bold"/>
                </a:rPr>
                <a:t>ОБУЧЕНИЕ БИРЖЕВОЙ ТЕРМИНОЛОГИИ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40686"/>
              <a:ext cx="10671839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FFFFFF"/>
                  </a:solidFill>
                  <a:latin typeface="Open Sauce"/>
                </a:rPr>
                <a:t>реализовано в виде контекстных подсказок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53103" y="1471367"/>
            <a:ext cx="9240187" cy="18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84"/>
              </a:lnSpc>
            </a:pPr>
            <a:r>
              <a:rPr lang="en-US" sz="6712">
                <a:solidFill>
                  <a:srgbClr val="FFFFFF"/>
                </a:solidFill>
                <a:latin typeface="Open Sans Extra Bold Bold"/>
              </a:rPr>
              <a:t>Обучающие возможности игры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48111"/>
            <a:chOff x="0" y="0"/>
            <a:chExt cx="9822898" cy="2013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22898" cy="2013195"/>
            </a:xfrm>
            <a:custGeom>
              <a:avLst/>
              <a:gdLst/>
              <a:ahLst/>
              <a:cxnLst/>
              <a:rect l="l" t="t" r="r" b="b"/>
              <a:pathLst>
                <a:path w="9822898" h="2013195">
                  <a:moveTo>
                    <a:pt x="0" y="0"/>
                  </a:moveTo>
                  <a:lnTo>
                    <a:pt x="9822898" y="0"/>
                  </a:lnTo>
                  <a:lnTo>
                    <a:pt x="9822898" y="2013195"/>
                  </a:lnTo>
                  <a:lnTo>
                    <a:pt x="0" y="2013195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359218" y="1202435"/>
            <a:ext cx="13569563" cy="13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Open Sans Extra Bold"/>
              </a:rPr>
              <a:t>Развитие игры</a:t>
            </a:r>
          </a:p>
        </p:txBody>
      </p:sp>
      <p:sp>
        <p:nvSpPr>
          <p:cNvPr id="5" name="AutoShape 5"/>
          <p:cNvSpPr/>
          <p:nvPr/>
        </p:nvSpPr>
        <p:spPr>
          <a:xfrm rot="-5400000" flipH="1">
            <a:off x="9013687" y="-938731"/>
            <a:ext cx="45719" cy="12118743"/>
          </a:xfrm>
          <a:prstGeom prst="rect">
            <a:avLst/>
          </a:prstGeom>
          <a:solidFill>
            <a:srgbClr val="111B1E"/>
          </a:solidFill>
        </p:spPr>
      </p:sp>
      <p:grpSp>
        <p:nvGrpSpPr>
          <p:cNvPr id="6" name="Group 6"/>
          <p:cNvGrpSpPr/>
          <p:nvPr/>
        </p:nvGrpSpPr>
        <p:grpSpPr>
          <a:xfrm>
            <a:off x="6705600" y="4877792"/>
            <a:ext cx="437168" cy="437168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182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768115" y="4877792"/>
            <a:ext cx="437168" cy="43716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1823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0658162" y="4878142"/>
            <a:ext cx="437168" cy="436469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1823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476917" y="937028"/>
            <a:ext cx="3748111" cy="18740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 flipV="1">
            <a:off x="13602862" y="937028"/>
            <a:ext cx="3748111" cy="18740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81187" y="81187"/>
            <a:ext cx="3748111" cy="358573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02222" y="6219499"/>
            <a:ext cx="2557038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18" dirty="0" err="1" smtClean="0">
                <a:solidFill>
                  <a:srgbClr val="111B1E"/>
                </a:solidFill>
                <a:latin typeface="Open Sauce"/>
              </a:rPr>
              <a:t>Подключение</a:t>
            </a:r>
            <a:r>
              <a:rPr lang="en-US" sz="1800" spc="18" dirty="0" smtClean="0">
                <a:solidFill>
                  <a:srgbClr val="111B1E"/>
                </a:solidFill>
                <a:latin typeface="Open Sauce"/>
              </a:rPr>
              <a:t> </a:t>
            </a:r>
            <a:r>
              <a:rPr lang="ru-RU" sz="1800" spc="18" dirty="0" smtClean="0">
                <a:solidFill>
                  <a:srgbClr val="111B1E"/>
                </a:solidFill>
                <a:latin typeface="Open Sauce"/>
              </a:rPr>
              <a:t>разных торговых роботов с </a:t>
            </a:r>
            <a:r>
              <a:rPr lang="en-US" sz="1800" spc="18" dirty="0" err="1" smtClean="0">
                <a:solidFill>
                  <a:srgbClr val="111B1E"/>
                </a:solidFill>
                <a:latin typeface="Open Sauce"/>
              </a:rPr>
              <a:t>различными</a:t>
            </a:r>
            <a:r>
              <a:rPr lang="en-US" sz="1800" spc="18" dirty="0" smtClean="0">
                <a:solidFill>
                  <a:srgbClr val="111B1E"/>
                </a:solidFill>
                <a:latin typeface="Open Sauce"/>
              </a:rPr>
              <a:t> </a:t>
            </a:r>
            <a:r>
              <a:rPr lang="en-US" sz="1800" spc="18" dirty="0" err="1" smtClean="0">
                <a:solidFill>
                  <a:srgbClr val="111B1E"/>
                </a:solidFill>
                <a:latin typeface="Open Sauce"/>
              </a:rPr>
              <a:t>алгоритмами</a:t>
            </a:r>
            <a:r>
              <a:rPr lang="en-US" sz="1800" spc="18" dirty="0" smtClean="0">
                <a:solidFill>
                  <a:srgbClr val="111B1E"/>
                </a:solidFill>
                <a:latin typeface="Open Sauce"/>
              </a:rPr>
              <a:t> </a:t>
            </a:r>
            <a:r>
              <a:rPr lang="en-US" sz="1800" spc="18" dirty="0" err="1">
                <a:solidFill>
                  <a:srgbClr val="111B1E"/>
                </a:solidFill>
                <a:latin typeface="Open Sauce"/>
              </a:rPr>
              <a:t>предсказания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 </a:t>
            </a:r>
            <a:r>
              <a:rPr lang="en-US" sz="1800" spc="18" dirty="0" err="1">
                <a:solidFill>
                  <a:srgbClr val="111B1E"/>
                </a:solidFill>
                <a:latin typeface="Open Sauce"/>
              </a:rPr>
              <a:t>цены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, </a:t>
            </a:r>
            <a:r>
              <a:rPr lang="en-US" sz="1800" spc="18" dirty="0" err="1">
                <a:solidFill>
                  <a:srgbClr val="111B1E"/>
                </a:solidFill>
                <a:latin typeface="Open Sauce"/>
              </a:rPr>
              <a:t>стратегии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 </a:t>
            </a:r>
            <a:r>
              <a:rPr lang="en-US" sz="1800" spc="18" dirty="0" err="1">
                <a:solidFill>
                  <a:srgbClr val="111B1E"/>
                </a:solidFill>
                <a:latin typeface="Open Sauce"/>
              </a:rPr>
              <a:t>игры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, </a:t>
            </a:r>
            <a:r>
              <a:rPr lang="en-US" sz="1800" spc="18" dirty="0" err="1">
                <a:solidFill>
                  <a:srgbClr val="111B1E"/>
                </a:solidFill>
                <a:latin typeface="Open Sauce"/>
              </a:rPr>
              <a:t>настроек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 </a:t>
            </a:r>
            <a:r>
              <a:rPr lang="en-US" sz="1800" spc="18" dirty="0" err="1" smtClean="0">
                <a:solidFill>
                  <a:srgbClr val="111B1E"/>
                </a:solidFill>
                <a:latin typeface="Open Sauce"/>
              </a:rPr>
              <a:t>параметров</a:t>
            </a:r>
            <a:r>
              <a:rPr lang="en-US" sz="1800" spc="18" dirty="0">
                <a:solidFill>
                  <a:srgbClr val="111B1E"/>
                </a:solidFill>
                <a:latin typeface="Open Sau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2619" y="6219499"/>
            <a:ext cx="4189111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1800" spc="18">
                <a:solidFill>
                  <a:srgbClr val="111B1E"/>
                </a:solidFill>
                <a:latin typeface="Open Sauce"/>
              </a:rPr>
              <a:t>Развитие возможности как интегратора различных финансовых данных: выбор источников котировок, выбор  компаний, выбор временного периода (день, месяц, год), постоянное обновление исторических данных.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9774" y="6219499"/>
            <a:ext cx="3138426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1800" spc="18">
                <a:solidFill>
                  <a:srgbClr val="111B1E"/>
                </a:solidFill>
                <a:latin typeface="Open Sauce"/>
              </a:rPr>
              <a:t>Многопользовательский режим.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17729" y="7556809"/>
            <a:ext cx="2742516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1800" spc="18">
                <a:solidFill>
                  <a:srgbClr val="111B1E"/>
                </a:solidFill>
                <a:latin typeface="Open Sauce"/>
              </a:rPr>
              <a:t>Хранение информации об игроках и их портфелях акций.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20913" y="6219499"/>
            <a:ext cx="2057287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1800" spc="18">
                <a:solidFill>
                  <a:srgbClr val="111B1E"/>
                </a:solidFill>
                <a:latin typeface="Open Sauce"/>
              </a:rPr>
              <a:t>Реализация в виде веб-сайта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4877333" y="4987084"/>
            <a:ext cx="437168" cy="2185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52549" y="9448"/>
            <a:ext cx="3563228" cy="10287000"/>
            <a:chOff x="0" y="0"/>
            <a:chExt cx="1913890" cy="5525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5525380"/>
            </a:xfrm>
            <a:custGeom>
              <a:avLst/>
              <a:gdLst/>
              <a:ahLst/>
              <a:cxnLst/>
              <a:rect l="l" t="t" r="r" b="b"/>
              <a:pathLst>
                <a:path w="1913890" h="5525380">
                  <a:moveTo>
                    <a:pt x="0" y="0"/>
                  </a:moveTo>
                  <a:lnTo>
                    <a:pt x="1913890" y="0"/>
                  </a:lnTo>
                  <a:lnTo>
                    <a:pt x="1913890" y="5525380"/>
                  </a:lnTo>
                  <a:lnTo>
                    <a:pt x="0" y="5525380"/>
                  </a:ln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5252549" cy="5025002"/>
            <a:chOff x="0" y="0"/>
            <a:chExt cx="2087223" cy="19968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7223" cy="1996802"/>
            </a:xfrm>
            <a:custGeom>
              <a:avLst/>
              <a:gdLst/>
              <a:ahLst/>
              <a:cxnLst/>
              <a:rect l="l" t="t" r="r" b="b"/>
              <a:pathLst>
                <a:path w="2087223" h="1996802">
                  <a:moveTo>
                    <a:pt x="0" y="0"/>
                  </a:moveTo>
                  <a:lnTo>
                    <a:pt x="2087223" y="0"/>
                  </a:lnTo>
                  <a:lnTo>
                    <a:pt x="2087223" y="1996802"/>
                  </a:lnTo>
                  <a:lnTo>
                    <a:pt x="0" y="1996802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050" y="9448"/>
            <a:ext cx="5252549" cy="50250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0" y="5034451"/>
            <a:ext cx="5252549" cy="525254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858205" y="3912556"/>
            <a:ext cx="2351916" cy="23519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598581" y="4119985"/>
            <a:ext cx="4292239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106" spc="210" dirty="0">
                <a:solidFill>
                  <a:srgbClr val="111B1E"/>
                </a:solidFill>
                <a:latin typeface="Open Sauce"/>
              </a:rPr>
              <a:t>РАЗРАБОТАННАЯ ИГРА БУДЕТ ИНТЕРЕСНА И ПОЛЕЗНА ДЛЯ ЖЕЛАЮЩИХ ПОЗНАКОМИТЬСЯ </a:t>
            </a:r>
            <a:r>
              <a:rPr lang="en-US" sz="2106" spc="210" dirty="0" smtClean="0">
                <a:solidFill>
                  <a:srgbClr val="111B1E"/>
                </a:solidFill>
                <a:latin typeface="Open Sauce"/>
              </a:rPr>
              <a:t>С</a:t>
            </a:r>
            <a:r>
              <a:rPr lang="ru-RU" sz="2106" spc="210" dirty="0" smtClean="0">
                <a:solidFill>
                  <a:srgbClr val="111B1E"/>
                </a:solidFill>
                <a:latin typeface="Open Sauce"/>
              </a:rPr>
              <a:t> ИГРОЙ НА </a:t>
            </a:r>
            <a:r>
              <a:rPr lang="en-US" sz="2106" spc="210" dirty="0" smtClean="0">
                <a:solidFill>
                  <a:srgbClr val="111B1E"/>
                </a:solidFill>
                <a:latin typeface="Open Sauce"/>
              </a:rPr>
              <a:t>БИРЖЕВ.</a:t>
            </a:r>
            <a:endParaRPr lang="en-US" sz="2106" spc="210" dirty="0">
              <a:solidFill>
                <a:srgbClr val="111B1E"/>
              </a:solidFill>
              <a:latin typeface="Open Sauce"/>
            </a:endParaRPr>
          </a:p>
          <a:p>
            <a:pPr>
              <a:lnSpc>
                <a:spcPts val="3160"/>
              </a:lnSpc>
            </a:pPr>
            <a:endParaRPr lang="en-US" sz="2106" spc="210" dirty="0">
              <a:solidFill>
                <a:srgbClr val="111B1E"/>
              </a:solidFill>
              <a:latin typeface="Open Sauce"/>
            </a:endParaRPr>
          </a:p>
          <a:p>
            <a:pPr>
              <a:lnSpc>
                <a:spcPts val="3160"/>
              </a:lnSpc>
            </a:pPr>
            <a:r>
              <a:rPr lang="en-US" sz="2106" spc="210" dirty="0">
                <a:solidFill>
                  <a:srgbClr val="111B1E"/>
                </a:solidFill>
                <a:latin typeface="Open Sauce"/>
              </a:rPr>
              <a:t>ВОЗМОЖНОСТИ РАЗВИТИЯ ДЕЛАЮТ ИГРУ УДОБНОЙ СРЕДОЙ ДЛЯ ИССЛЕДОВАНИЯ СТРАТЕГИЙ АЛГОРИТМИЧЕСКОГО ТРЕЙДИНГА.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598581" y="3518016"/>
            <a:ext cx="6492240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9598581" y="887924"/>
            <a:ext cx="7660719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11B1E"/>
                </a:solidFill>
                <a:latin typeface="Open Sans Extra Bold"/>
              </a:rPr>
              <a:t>Практическая значимость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2854" y="2098248"/>
            <a:ext cx="5669605" cy="6090503"/>
            <a:chOff x="0" y="0"/>
            <a:chExt cx="7559474" cy="8120671"/>
          </a:xfrm>
        </p:grpSpPr>
        <p:sp>
          <p:nvSpPr>
            <p:cNvPr id="3" name="TextBox 3"/>
            <p:cNvSpPr txBox="1"/>
            <p:nvPr/>
          </p:nvSpPr>
          <p:spPr>
            <a:xfrm>
              <a:off x="1146099" y="7761468"/>
              <a:ext cx="231385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516971" y="7761468"/>
              <a:ext cx="288610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914689" y="7761468"/>
              <a:ext cx="292145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314894" y="7761468"/>
              <a:ext cx="290705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14772" y="7761468"/>
              <a:ext cx="289919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62049" y="160552"/>
              <a:ext cx="6997425" cy="7505168"/>
              <a:chOff x="0" y="0"/>
              <a:chExt cx="10603823" cy="113732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603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03823" h="12700">
                    <a:moveTo>
                      <a:pt x="0" y="0"/>
                    </a:moveTo>
                    <a:lnTo>
                      <a:pt x="10603823" y="0"/>
                    </a:lnTo>
                    <a:lnTo>
                      <a:pt x="106038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836963"/>
                <a:ext cx="10603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03823" h="12700">
                    <a:moveTo>
                      <a:pt x="0" y="0"/>
                    </a:moveTo>
                    <a:lnTo>
                      <a:pt x="10603823" y="0"/>
                    </a:lnTo>
                    <a:lnTo>
                      <a:pt x="106038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680276"/>
                <a:ext cx="10603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03823" h="12700">
                    <a:moveTo>
                      <a:pt x="0" y="0"/>
                    </a:moveTo>
                    <a:lnTo>
                      <a:pt x="10603823" y="0"/>
                    </a:lnTo>
                    <a:lnTo>
                      <a:pt x="106038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523589"/>
                <a:ext cx="10603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03823" h="12700">
                    <a:moveTo>
                      <a:pt x="0" y="0"/>
                    </a:moveTo>
                    <a:lnTo>
                      <a:pt x="10603823" y="0"/>
                    </a:lnTo>
                    <a:lnTo>
                      <a:pt x="106038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366902"/>
                <a:ext cx="10603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03823" h="12700">
                    <a:moveTo>
                      <a:pt x="0" y="0"/>
                    </a:moveTo>
                    <a:lnTo>
                      <a:pt x="10603823" y="0"/>
                    </a:lnTo>
                    <a:lnTo>
                      <a:pt x="106038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11B1E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309" y="-38100"/>
              <a:ext cx="426891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38192"/>
              <a:ext cx="428201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36" y="3714484"/>
              <a:ext cx="424665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0760" y="5590776"/>
              <a:ext cx="367441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6387" y="7467068"/>
              <a:ext cx="251813" cy="35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13"/>
                </a:lnSpc>
              </a:pPr>
              <a:r>
                <a:rPr lang="en-US" sz="1580">
                  <a:solidFill>
                    <a:srgbClr val="111B1E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62049" y="160552"/>
              <a:ext cx="6997425" cy="7505168"/>
              <a:chOff x="0" y="0"/>
              <a:chExt cx="10603823" cy="1137325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96882" y="3949103"/>
                <a:ext cx="2215841" cy="2369402"/>
              </a:xfrm>
              <a:custGeom>
                <a:avLst/>
                <a:gdLst/>
                <a:ahLst/>
                <a:cxnLst/>
                <a:rect l="l" t="t" r="r" b="b"/>
                <a:pathLst>
                  <a:path w="2215841" h="2369402">
                    <a:moveTo>
                      <a:pt x="127000" y="2306185"/>
                    </a:moveTo>
                    <a:cubicBezTo>
                      <a:pt x="126844" y="2271226"/>
                      <a:pt x="98460" y="2242969"/>
                      <a:pt x="63500" y="2242969"/>
                    </a:cubicBezTo>
                    <a:cubicBezTo>
                      <a:pt x="28541" y="2242969"/>
                      <a:pt x="157" y="2271226"/>
                      <a:pt x="0" y="2306185"/>
                    </a:cubicBezTo>
                    <a:cubicBezTo>
                      <a:pt x="157" y="2341144"/>
                      <a:pt x="28541" y="2369402"/>
                      <a:pt x="63500" y="2369402"/>
                    </a:cubicBezTo>
                    <a:cubicBezTo>
                      <a:pt x="98460" y="2369402"/>
                      <a:pt x="126844" y="2341144"/>
                      <a:pt x="127000" y="2306185"/>
                    </a:cubicBezTo>
                    <a:close/>
                    <a:moveTo>
                      <a:pt x="42600" y="2286699"/>
                    </a:moveTo>
                    <a:cubicBezTo>
                      <a:pt x="31924" y="2298254"/>
                      <a:pt x="32595" y="2316265"/>
                      <a:pt x="44101" y="2326993"/>
                    </a:cubicBezTo>
                    <a:cubicBezTo>
                      <a:pt x="55608" y="2337721"/>
                      <a:pt x="73621" y="2337130"/>
                      <a:pt x="84401" y="2325672"/>
                    </a:cubicBezTo>
                    <a:lnTo>
                      <a:pt x="2205165" y="51021"/>
                    </a:lnTo>
                    <a:cubicBezTo>
                      <a:pt x="2215842" y="39467"/>
                      <a:pt x="2215171" y="21456"/>
                      <a:pt x="2203664" y="10728"/>
                    </a:cubicBezTo>
                    <a:cubicBezTo>
                      <a:pt x="2192158" y="0"/>
                      <a:pt x="2174144" y="591"/>
                      <a:pt x="2163365" y="12049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117647" y="3917421"/>
                <a:ext cx="2216528" cy="948527"/>
              </a:xfrm>
              <a:custGeom>
                <a:avLst/>
                <a:gdLst/>
                <a:ahLst/>
                <a:cxnLst/>
                <a:rect l="l" t="t" r="r" b="b"/>
                <a:pathLst>
                  <a:path w="2216528" h="948527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4163" y="36706"/>
                    </a:moveTo>
                    <a:cubicBezTo>
                      <a:pt x="59541" y="30901"/>
                      <a:pt x="42978" y="38006"/>
                      <a:pt x="37107" y="52602"/>
                    </a:cubicBezTo>
                    <a:cubicBezTo>
                      <a:pt x="31237" y="67197"/>
                      <a:pt x="38268" y="83793"/>
                      <a:pt x="52837" y="89728"/>
                    </a:cubicBezTo>
                    <a:lnTo>
                      <a:pt x="2173602" y="942722"/>
                    </a:lnTo>
                    <a:cubicBezTo>
                      <a:pt x="2188223" y="948527"/>
                      <a:pt x="2204787" y="941422"/>
                      <a:pt x="2210657" y="926826"/>
                    </a:cubicBezTo>
                    <a:cubicBezTo>
                      <a:pt x="2216528" y="912231"/>
                      <a:pt x="2209497" y="895636"/>
                      <a:pt x="2194928" y="889700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238412" y="1389191"/>
                <a:ext cx="2216779" cy="3507658"/>
              </a:xfrm>
              <a:custGeom>
                <a:avLst/>
                <a:gdLst/>
                <a:ahLst/>
                <a:cxnLst/>
                <a:rect l="l" t="t" r="r" b="b"/>
                <a:pathLst>
                  <a:path w="2216779" h="3507658">
                    <a:moveTo>
                      <a:pt x="127000" y="3444441"/>
                    </a:moveTo>
                    <a:cubicBezTo>
                      <a:pt x="126843" y="3409482"/>
                      <a:pt x="98459" y="3381224"/>
                      <a:pt x="63500" y="3381224"/>
                    </a:cubicBezTo>
                    <a:cubicBezTo>
                      <a:pt x="28540" y="3381224"/>
                      <a:pt x="156" y="3409482"/>
                      <a:pt x="0" y="3444441"/>
                    </a:cubicBezTo>
                    <a:cubicBezTo>
                      <a:pt x="156" y="3479400"/>
                      <a:pt x="28540" y="3507658"/>
                      <a:pt x="63500" y="3507658"/>
                    </a:cubicBezTo>
                    <a:cubicBezTo>
                      <a:pt x="98459" y="3507658"/>
                      <a:pt x="126843" y="3479400"/>
                      <a:pt x="127000" y="3444441"/>
                    </a:cubicBezTo>
                    <a:close/>
                    <a:moveTo>
                      <a:pt x="39231" y="3429356"/>
                    </a:moveTo>
                    <a:cubicBezTo>
                      <a:pt x="30986" y="3442754"/>
                      <a:pt x="35121" y="3460297"/>
                      <a:pt x="48482" y="3468602"/>
                    </a:cubicBezTo>
                    <a:cubicBezTo>
                      <a:pt x="61844" y="3476907"/>
                      <a:pt x="79404" y="3472850"/>
                      <a:pt x="87769" y="3459526"/>
                    </a:cubicBezTo>
                    <a:lnTo>
                      <a:pt x="2208533" y="47550"/>
                    </a:lnTo>
                    <a:cubicBezTo>
                      <a:pt x="2216779" y="34152"/>
                      <a:pt x="2212643" y="16610"/>
                      <a:pt x="2199282" y="8305"/>
                    </a:cubicBezTo>
                    <a:cubicBezTo>
                      <a:pt x="2185921" y="0"/>
                      <a:pt x="2168360" y="4057"/>
                      <a:pt x="2159995" y="17381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359176" y="1074108"/>
                <a:ext cx="2247764" cy="410765"/>
              </a:xfrm>
              <a:custGeom>
                <a:avLst/>
                <a:gdLst/>
                <a:ahLst/>
                <a:cxnLst/>
                <a:rect l="l" t="t" r="r" b="b"/>
                <a:pathLst>
                  <a:path w="2247764" h="410765">
                    <a:moveTo>
                      <a:pt x="127000" y="347548"/>
                    </a:moveTo>
                    <a:cubicBezTo>
                      <a:pt x="126844" y="312589"/>
                      <a:pt x="98460" y="284332"/>
                      <a:pt x="63500" y="284332"/>
                    </a:cubicBezTo>
                    <a:cubicBezTo>
                      <a:pt x="28541" y="284332"/>
                      <a:pt x="157" y="312589"/>
                      <a:pt x="0" y="347548"/>
                    </a:cubicBezTo>
                    <a:cubicBezTo>
                      <a:pt x="157" y="382508"/>
                      <a:pt x="28541" y="410765"/>
                      <a:pt x="63500" y="410765"/>
                    </a:cubicBezTo>
                    <a:cubicBezTo>
                      <a:pt x="98460" y="410765"/>
                      <a:pt x="126844" y="382508"/>
                      <a:pt x="127000" y="347548"/>
                    </a:cubicBezTo>
                    <a:close/>
                    <a:moveTo>
                      <a:pt x="59703" y="319227"/>
                    </a:moveTo>
                    <a:cubicBezTo>
                      <a:pt x="44120" y="321387"/>
                      <a:pt x="33215" y="335737"/>
                      <a:pt x="35305" y="351329"/>
                    </a:cubicBezTo>
                    <a:cubicBezTo>
                      <a:pt x="37396" y="366921"/>
                      <a:pt x="51696" y="377891"/>
                      <a:pt x="67298" y="375870"/>
                    </a:cubicBezTo>
                    <a:lnTo>
                      <a:pt x="2188062" y="91539"/>
                    </a:lnTo>
                    <a:cubicBezTo>
                      <a:pt x="2203645" y="89379"/>
                      <a:pt x="2214550" y="75029"/>
                      <a:pt x="2212461" y="59437"/>
                    </a:cubicBezTo>
                    <a:cubicBezTo>
                      <a:pt x="2210370" y="43845"/>
                      <a:pt x="2196069" y="32875"/>
                      <a:pt x="2180468" y="34896"/>
                    </a:cubicBezTo>
                    <a:close/>
                    <a:moveTo>
                      <a:pt x="2247765" y="63217"/>
                    </a:moveTo>
                    <a:cubicBezTo>
                      <a:pt x="2247608" y="28258"/>
                      <a:pt x="2219225" y="0"/>
                      <a:pt x="2184265" y="0"/>
                    </a:cubicBezTo>
                    <a:cubicBezTo>
                      <a:pt x="2149305" y="0"/>
                      <a:pt x="2120921" y="28258"/>
                      <a:pt x="2120765" y="63217"/>
                    </a:cubicBezTo>
                    <a:cubicBezTo>
                      <a:pt x="2120921" y="98176"/>
                      <a:pt x="2149305" y="126434"/>
                      <a:pt x="2184265" y="126434"/>
                    </a:cubicBezTo>
                    <a:cubicBezTo>
                      <a:pt x="2219225" y="126434"/>
                      <a:pt x="2247608" y="98176"/>
                      <a:pt x="2247765" y="63217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96882" y="7898060"/>
                <a:ext cx="2214550" cy="377890"/>
              </a:xfrm>
              <a:custGeom>
                <a:avLst/>
                <a:gdLst/>
                <a:ahLst/>
                <a:cxnLst/>
                <a:rect l="l" t="t" r="r" b="b"/>
                <a:pathLst>
                  <a:path w="2214550" h="377890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7297" y="34895"/>
                    </a:moveTo>
                    <a:cubicBezTo>
                      <a:pt x="51696" y="32874"/>
                      <a:pt x="37396" y="43844"/>
                      <a:pt x="35305" y="59436"/>
                    </a:cubicBezTo>
                    <a:cubicBezTo>
                      <a:pt x="33215" y="75029"/>
                      <a:pt x="44120" y="89377"/>
                      <a:pt x="59703" y="91538"/>
                    </a:cubicBezTo>
                    <a:lnTo>
                      <a:pt x="2180468" y="375869"/>
                    </a:lnTo>
                    <a:cubicBezTo>
                      <a:pt x="2196069" y="377890"/>
                      <a:pt x="2210370" y="366920"/>
                      <a:pt x="2212460" y="351328"/>
                    </a:cubicBezTo>
                    <a:cubicBezTo>
                      <a:pt x="2214551" y="335736"/>
                      <a:pt x="2203645" y="321386"/>
                      <a:pt x="2188062" y="319226"/>
                    </a:cubicBez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117647" y="4232466"/>
                <a:ext cx="2216819" cy="4076358"/>
              </a:xfrm>
              <a:custGeom>
                <a:avLst/>
                <a:gdLst/>
                <a:ahLst/>
                <a:cxnLst/>
                <a:rect l="l" t="t" r="r" b="b"/>
                <a:pathLst>
                  <a:path w="2216819" h="4076358">
                    <a:moveTo>
                      <a:pt x="127000" y="4013142"/>
                    </a:moveTo>
                    <a:cubicBezTo>
                      <a:pt x="126844" y="3978182"/>
                      <a:pt x="98460" y="3949925"/>
                      <a:pt x="63500" y="3949925"/>
                    </a:cubicBezTo>
                    <a:cubicBezTo>
                      <a:pt x="28541" y="3949925"/>
                      <a:pt x="156" y="3978182"/>
                      <a:pt x="0" y="4013142"/>
                    </a:cubicBezTo>
                    <a:cubicBezTo>
                      <a:pt x="156" y="4048101"/>
                      <a:pt x="28541" y="4076358"/>
                      <a:pt x="63500" y="4076358"/>
                    </a:cubicBezTo>
                    <a:cubicBezTo>
                      <a:pt x="98460" y="4076358"/>
                      <a:pt x="126844" y="4048101"/>
                      <a:pt x="127000" y="4013142"/>
                    </a:cubicBezTo>
                    <a:close/>
                    <a:moveTo>
                      <a:pt x="38281" y="3999705"/>
                    </a:moveTo>
                    <a:cubicBezTo>
                      <a:pt x="30946" y="4013622"/>
                      <a:pt x="36240" y="4030851"/>
                      <a:pt x="50124" y="4038248"/>
                    </a:cubicBezTo>
                    <a:cubicBezTo>
                      <a:pt x="64008" y="4045645"/>
                      <a:pt x="81260" y="4040428"/>
                      <a:pt x="88719" y="4026577"/>
                    </a:cubicBezTo>
                    <a:lnTo>
                      <a:pt x="2209484" y="45940"/>
                    </a:lnTo>
                    <a:cubicBezTo>
                      <a:pt x="2216819" y="32022"/>
                      <a:pt x="2211525" y="14794"/>
                      <a:pt x="2197641" y="7397"/>
                    </a:cubicBezTo>
                    <a:cubicBezTo>
                      <a:pt x="2183757" y="0"/>
                      <a:pt x="2166505" y="5216"/>
                      <a:pt x="2159046" y="19068"/>
                    </a:cubicBez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238412" y="3095089"/>
                <a:ext cx="2216770" cy="1233097"/>
              </a:xfrm>
              <a:custGeom>
                <a:avLst/>
                <a:gdLst/>
                <a:ahLst/>
                <a:cxnLst/>
                <a:rect l="l" t="t" r="r" b="b"/>
                <a:pathLst>
                  <a:path w="2216770" h="1233097">
                    <a:moveTo>
                      <a:pt x="127000" y="1169881"/>
                    </a:moveTo>
                    <a:cubicBezTo>
                      <a:pt x="126843" y="1134921"/>
                      <a:pt x="98459" y="1106664"/>
                      <a:pt x="63500" y="1106664"/>
                    </a:cubicBezTo>
                    <a:cubicBezTo>
                      <a:pt x="28540" y="1106664"/>
                      <a:pt x="156" y="1134921"/>
                      <a:pt x="0" y="1169881"/>
                    </a:cubicBezTo>
                    <a:cubicBezTo>
                      <a:pt x="156" y="1204840"/>
                      <a:pt x="28540" y="1233097"/>
                      <a:pt x="63500" y="1233097"/>
                    </a:cubicBezTo>
                    <a:cubicBezTo>
                      <a:pt x="98459" y="1233097"/>
                      <a:pt x="126843" y="1204840"/>
                      <a:pt x="127000" y="1169881"/>
                    </a:cubicBezTo>
                    <a:close/>
                    <a:moveTo>
                      <a:pt x="49995" y="1144698"/>
                    </a:moveTo>
                    <a:cubicBezTo>
                      <a:pt x="36164" y="1152195"/>
                      <a:pt x="30995" y="1169461"/>
                      <a:pt x="38430" y="1183325"/>
                    </a:cubicBezTo>
                    <a:cubicBezTo>
                      <a:pt x="45865" y="1197189"/>
                      <a:pt x="63107" y="1202436"/>
                      <a:pt x="77005" y="1195063"/>
                    </a:cubicBezTo>
                    <a:lnTo>
                      <a:pt x="2197769" y="57738"/>
                    </a:lnTo>
                    <a:cubicBezTo>
                      <a:pt x="2211600" y="50241"/>
                      <a:pt x="2216769" y="32975"/>
                      <a:pt x="2209334" y="19111"/>
                    </a:cubicBezTo>
                    <a:cubicBezTo>
                      <a:pt x="2201900" y="5247"/>
                      <a:pt x="2184657" y="0"/>
                      <a:pt x="2170760" y="7373"/>
                    </a:cubicBez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359176" y="2495765"/>
                <a:ext cx="2247764" cy="695096"/>
              </a:xfrm>
              <a:custGeom>
                <a:avLst/>
                <a:gdLst/>
                <a:ahLst/>
                <a:cxnLst/>
                <a:rect l="l" t="t" r="r" b="b"/>
                <a:pathLst>
                  <a:path w="2247764" h="695096">
                    <a:moveTo>
                      <a:pt x="127000" y="631879"/>
                    </a:moveTo>
                    <a:cubicBezTo>
                      <a:pt x="126844" y="596920"/>
                      <a:pt x="98460" y="568662"/>
                      <a:pt x="63500" y="568662"/>
                    </a:cubicBezTo>
                    <a:cubicBezTo>
                      <a:pt x="28541" y="568662"/>
                      <a:pt x="157" y="596920"/>
                      <a:pt x="0" y="631879"/>
                    </a:cubicBezTo>
                    <a:cubicBezTo>
                      <a:pt x="157" y="666838"/>
                      <a:pt x="28541" y="695096"/>
                      <a:pt x="63500" y="695096"/>
                    </a:cubicBezTo>
                    <a:cubicBezTo>
                      <a:pt x="98460" y="695096"/>
                      <a:pt x="126844" y="666838"/>
                      <a:pt x="127000" y="631879"/>
                    </a:cubicBezTo>
                    <a:close/>
                    <a:moveTo>
                      <a:pt x="56100" y="604279"/>
                    </a:moveTo>
                    <a:cubicBezTo>
                      <a:pt x="40923" y="608421"/>
                      <a:pt x="31950" y="624051"/>
                      <a:pt x="36024" y="639247"/>
                    </a:cubicBezTo>
                    <a:cubicBezTo>
                      <a:pt x="40098" y="654442"/>
                      <a:pt x="55688" y="663485"/>
                      <a:pt x="70901" y="659479"/>
                    </a:cubicBezTo>
                    <a:lnTo>
                      <a:pt x="2191666" y="90817"/>
                    </a:lnTo>
                    <a:cubicBezTo>
                      <a:pt x="2206842" y="86674"/>
                      <a:pt x="2215816" y="71044"/>
                      <a:pt x="2211742" y="55849"/>
                    </a:cubicBezTo>
                    <a:cubicBezTo>
                      <a:pt x="2207668" y="40654"/>
                      <a:pt x="2192077" y="31610"/>
                      <a:pt x="2176864" y="35617"/>
                    </a:cubicBezTo>
                    <a:close/>
                    <a:moveTo>
                      <a:pt x="2247765" y="63217"/>
                    </a:moveTo>
                    <a:cubicBezTo>
                      <a:pt x="2247608" y="28257"/>
                      <a:pt x="2219225" y="0"/>
                      <a:pt x="2184265" y="0"/>
                    </a:cubicBezTo>
                    <a:cubicBezTo>
                      <a:pt x="2149305" y="0"/>
                      <a:pt x="2120921" y="28257"/>
                      <a:pt x="2120765" y="63217"/>
                    </a:cubicBezTo>
                    <a:cubicBezTo>
                      <a:pt x="2120921" y="98176"/>
                      <a:pt x="2149305" y="126433"/>
                      <a:pt x="2184265" y="126433"/>
                    </a:cubicBezTo>
                    <a:cubicBezTo>
                      <a:pt x="2219225" y="126433"/>
                      <a:pt x="2247608" y="98176"/>
                      <a:pt x="2247765" y="63217"/>
                    </a:cubicBezTo>
                    <a:close/>
                  </a:path>
                </a:pathLst>
              </a:custGeom>
              <a:solidFill>
                <a:srgbClr val="111B1E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96882" y="6791447"/>
                <a:ext cx="2216818" cy="3792027"/>
              </a:xfrm>
              <a:custGeom>
                <a:avLst/>
                <a:gdLst/>
                <a:ahLst/>
                <a:cxnLst/>
                <a:rect l="l" t="t" r="r" b="b"/>
                <a:pathLst>
                  <a:path w="2216818" h="3792027">
                    <a:moveTo>
                      <a:pt x="127000" y="3728811"/>
                    </a:moveTo>
                    <a:cubicBezTo>
                      <a:pt x="126844" y="3693852"/>
                      <a:pt x="98460" y="3665595"/>
                      <a:pt x="63500" y="3665595"/>
                    </a:cubicBezTo>
                    <a:cubicBezTo>
                      <a:pt x="28541" y="3665595"/>
                      <a:pt x="157" y="3693852"/>
                      <a:pt x="0" y="3728811"/>
                    </a:cubicBezTo>
                    <a:cubicBezTo>
                      <a:pt x="157" y="3763770"/>
                      <a:pt x="28541" y="3792027"/>
                      <a:pt x="63500" y="3792027"/>
                    </a:cubicBezTo>
                    <a:cubicBezTo>
                      <a:pt x="98460" y="3792027"/>
                      <a:pt x="126844" y="3763770"/>
                      <a:pt x="127000" y="3728811"/>
                    </a:cubicBezTo>
                    <a:close/>
                    <a:moveTo>
                      <a:pt x="38715" y="3714590"/>
                    </a:moveTo>
                    <a:cubicBezTo>
                      <a:pt x="30947" y="3728271"/>
                      <a:pt x="35698" y="3745656"/>
                      <a:pt x="49343" y="3753485"/>
                    </a:cubicBezTo>
                    <a:cubicBezTo>
                      <a:pt x="62988" y="3761314"/>
                      <a:pt x="80395" y="3756642"/>
                      <a:pt x="88286" y="3743032"/>
                    </a:cubicBezTo>
                    <a:lnTo>
                      <a:pt x="2209050" y="46725"/>
                    </a:lnTo>
                    <a:cubicBezTo>
                      <a:pt x="2216818" y="33044"/>
                      <a:pt x="2212068" y="15658"/>
                      <a:pt x="2198422" y="7829"/>
                    </a:cubicBezTo>
                    <a:cubicBezTo>
                      <a:pt x="2184777" y="0"/>
                      <a:pt x="2167370" y="4673"/>
                      <a:pt x="2159480" y="18283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117647" y="5369858"/>
                <a:ext cx="2216654" cy="1517309"/>
              </a:xfrm>
              <a:custGeom>
                <a:avLst/>
                <a:gdLst/>
                <a:ahLst/>
                <a:cxnLst/>
                <a:rect l="l" t="t" r="r" b="b"/>
                <a:pathLst>
                  <a:path w="2216654" h="1517309">
                    <a:moveTo>
                      <a:pt x="127000" y="1454093"/>
                    </a:moveTo>
                    <a:cubicBezTo>
                      <a:pt x="126844" y="1419134"/>
                      <a:pt x="98460" y="1390877"/>
                      <a:pt x="63500" y="1390877"/>
                    </a:cubicBezTo>
                    <a:cubicBezTo>
                      <a:pt x="28541" y="1390877"/>
                      <a:pt x="156" y="1419134"/>
                      <a:pt x="0" y="1454093"/>
                    </a:cubicBezTo>
                    <a:cubicBezTo>
                      <a:pt x="156" y="1489052"/>
                      <a:pt x="28541" y="1517309"/>
                      <a:pt x="63500" y="1517309"/>
                    </a:cubicBezTo>
                    <a:cubicBezTo>
                      <a:pt x="98460" y="1517309"/>
                      <a:pt x="126844" y="1489052"/>
                      <a:pt x="127000" y="1454093"/>
                    </a:cubicBezTo>
                    <a:close/>
                    <a:moveTo>
                      <a:pt x="47589" y="1430358"/>
                    </a:moveTo>
                    <a:cubicBezTo>
                      <a:pt x="34561" y="1439176"/>
                      <a:pt x="31111" y="1456866"/>
                      <a:pt x="39871" y="1469933"/>
                    </a:cubicBezTo>
                    <a:cubicBezTo>
                      <a:pt x="48630" y="1483000"/>
                      <a:pt x="66305" y="1486530"/>
                      <a:pt x="79411" y="1477829"/>
                    </a:cubicBezTo>
                    <a:lnTo>
                      <a:pt x="2200176" y="56172"/>
                    </a:lnTo>
                    <a:cubicBezTo>
                      <a:pt x="2213204" y="47354"/>
                      <a:pt x="2216654" y="29664"/>
                      <a:pt x="2207894" y="16597"/>
                    </a:cubicBezTo>
                    <a:cubicBezTo>
                      <a:pt x="2199134" y="3529"/>
                      <a:pt x="2181460" y="0"/>
                      <a:pt x="2168354" y="8701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238412" y="5339078"/>
                <a:ext cx="2215816" cy="663485"/>
              </a:xfrm>
              <a:custGeom>
                <a:avLst/>
                <a:gdLst/>
                <a:ahLst/>
                <a:cxnLst/>
                <a:rect l="l" t="t" r="r" b="b"/>
                <a:pathLst>
                  <a:path w="2215816" h="663485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0900" y="35616"/>
                    </a:moveTo>
                    <a:cubicBezTo>
                      <a:pt x="55687" y="31610"/>
                      <a:pt x="40097" y="40654"/>
                      <a:pt x="36023" y="55849"/>
                    </a:cubicBezTo>
                    <a:cubicBezTo>
                      <a:pt x="31948" y="71044"/>
                      <a:pt x="40922" y="86674"/>
                      <a:pt x="56099" y="90817"/>
                    </a:cubicBezTo>
                    <a:lnTo>
                      <a:pt x="2176864" y="659479"/>
                    </a:lnTo>
                    <a:cubicBezTo>
                      <a:pt x="2192077" y="663485"/>
                      <a:pt x="2207667" y="654441"/>
                      <a:pt x="2211741" y="639246"/>
                    </a:cubicBezTo>
                    <a:cubicBezTo>
                      <a:pt x="2215815" y="624051"/>
                      <a:pt x="2206841" y="608421"/>
                      <a:pt x="2191665" y="604279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359176" y="221115"/>
                <a:ext cx="2247764" cy="5813059"/>
              </a:xfrm>
              <a:custGeom>
                <a:avLst/>
                <a:gdLst/>
                <a:ahLst/>
                <a:cxnLst/>
                <a:rect l="l" t="t" r="r" b="b"/>
                <a:pathLst>
                  <a:path w="2247764" h="5813059">
                    <a:moveTo>
                      <a:pt x="127000" y="5749842"/>
                    </a:moveTo>
                    <a:cubicBezTo>
                      <a:pt x="126844" y="5714883"/>
                      <a:pt x="98460" y="5686626"/>
                      <a:pt x="63500" y="5686626"/>
                    </a:cubicBezTo>
                    <a:cubicBezTo>
                      <a:pt x="28541" y="5686626"/>
                      <a:pt x="157" y="5714883"/>
                      <a:pt x="0" y="5749842"/>
                    </a:cubicBezTo>
                    <a:cubicBezTo>
                      <a:pt x="157" y="5784801"/>
                      <a:pt x="28541" y="5813059"/>
                      <a:pt x="63500" y="5813059"/>
                    </a:cubicBezTo>
                    <a:cubicBezTo>
                      <a:pt x="98460" y="5813059"/>
                      <a:pt x="126844" y="5784801"/>
                      <a:pt x="127000" y="5749842"/>
                    </a:cubicBezTo>
                    <a:close/>
                    <a:moveTo>
                      <a:pt x="36727" y="5739857"/>
                    </a:moveTo>
                    <a:cubicBezTo>
                      <a:pt x="31295" y="5754622"/>
                      <a:pt x="38820" y="5770999"/>
                      <a:pt x="53560" y="5776496"/>
                    </a:cubicBezTo>
                    <a:cubicBezTo>
                      <a:pt x="68300" y="5781993"/>
                      <a:pt x="84711" y="5774543"/>
                      <a:pt x="90274" y="5759827"/>
                    </a:cubicBezTo>
                    <a:lnTo>
                      <a:pt x="2211039" y="73201"/>
                    </a:lnTo>
                    <a:cubicBezTo>
                      <a:pt x="2216471" y="58437"/>
                      <a:pt x="2208945" y="42059"/>
                      <a:pt x="2194205" y="36562"/>
                    </a:cubicBezTo>
                    <a:cubicBezTo>
                      <a:pt x="2179465" y="31065"/>
                      <a:pt x="2163054" y="38516"/>
                      <a:pt x="2157491" y="53231"/>
                    </a:cubicBezTo>
                    <a:close/>
                    <a:moveTo>
                      <a:pt x="2247765" y="63216"/>
                    </a:moveTo>
                    <a:cubicBezTo>
                      <a:pt x="2247608" y="28257"/>
                      <a:pt x="2219225" y="0"/>
                      <a:pt x="2184265" y="0"/>
                    </a:cubicBezTo>
                    <a:cubicBezTo>
                      <a:pt x="2149305" y="0"/>
                      <a:pt x="2120921" y="28257"/>
                      <a:pt x="2120765" y="63216"/>
                    </a:cubicBezTo>
                    <a:cubicBezTo>
                      <a:pt x="2120921" y="98176"/>
                      <a:pt x="2149305" y="126433"/>
                      <a:pt x="2184265" y="126433"/>
                    </a:cubicBezTo>
                    <a:cubicBezTo>
                      <a:pt x="2219225" y="126433"/>
                      <a:pt x="2247608" y="98176"/>
                      <a:pt x="2247765" y="63216"/>
                    </a:cubicBezTo>
                    <a:close/>
                  </a:path>
                </a:pathLst>
              </a:custGeom>
              <a:solidFill>
                <a:srgbClr val="F41823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 rot="-5400000">
            <a:off x="16786158" y="8785158"/>
            <a:ext cx="1503044" cy="1500639"/>
            <a:chOff x="0" y="0"/>
            <a:chExt cx="6350000" cy="63398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8450705" y="4328578"/>
            <a:ext cx="8122180" cy="3040756"/>
            <a:chOff x="0" y="0"/>
            <a:chExt cx="10829573" cy="405434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85725"/>
              <a:ext cx="10829573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50"/>
                </a:lnSpc>
              </a:pPr>
              <a:r>
                <a:rPr lang="en-US" sz="7500">
                  <a:solidFill>
                    <a:srgbClr val="111B1E"/>
                  </a:solidFill>
                  <a:latin typeface="Aristotelica Pro Italics"/>
                </a:rPr>
                <a:t>СПАСИБО ЗА ВНИМАНИЕ!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560946"/>
              <a:ext cx="8010340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111B1E"/>
                  </a:solidFill>
                  <a:latin typeface="Open Sauce"/>
                </a:rPr>
                <a:t>играйте на бирже и выигрывайте!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065130" y="1219"/>
            <a:ext cx="2251675" cy="2249237"/>
            <a:chOff x="0" y="0"/>
            <a:chExt cx="218406" cy="21816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8406" cy="218169"/>
            </a:xfrm>
            <a:custGeom>
              <a:avLst/>
              <a:gdLst/>
              <a:ahLst/>
              <a:cxnLst/>
              <a:rect l="l" t="t" r="r" b="b"/>
              <a:pathLst>
                <a:path w="218406" h="218169">
                  <a:moveTo>
                    <a:pt x="0" y="0"/>
                  </a:moveTo>
                  <a:lnTo>
                    <a:pt x="218406" y="0"/>
                  </a:lnTo>
                  <a:lnTo>
                    <a:pt x="218406" y="218169"/>
                  </a:lnTo>
                  <a:lnTo>
                    <a:pt x="0" y="218169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572885" y="0"/>
            <a:ext cx="1754700" cy="1754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015423" y="2302601"/>
            <a:ext cx="2351089" cy="224923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4377593" y="562919"/>
            <a:ext cx="2251675" cy="11258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123481" y="0"/>
            <a:ext cx="2581211" cy="2581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3946665" y="0"/>
            <a:ext cx="1758026" cy="17580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704691" y="699"/>
            <a:ext cx="2583309" cy="2580512"/>
            <a:chOff x="0" y="0"/>
            <a:chExt cx="436812" cy="4363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6812" cy="436339"/>
            </a:xfrm>
            <a:custGeom>
              <a:avLst/>
              <a:gdLst/>
              <a:ahLst/>
              <a:cxnLst/>
              <a:rect l="l" t="t" r="r" b="b"/>
              <a:pathLst>
                <a:path w="436812" h="436339">
                  <a:moveTo>
                    <a:pt x="0" y="0"/>
                  </a:moveTo>
                  <a:lnTo>
                    <a:pt x="436812" y="0"/>
                  </a:lnTo>
                  <a:lnTo>
                    <a:pt x="436812" y="436339"/>
                  </a:lnTo>
                  <a:lnTo>
                    <a:pt x="0" y="436339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71257" y="2670917"/>
            <a:ext cx="7171326" cy="121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7"/>
              </a:lnSpc>
            </a:pPr>
            <a:r>
              <a:rPr lang="en-US" sz="8443">
                <a:solidFill>
                  <a:srgbClr val="FFFFFF"/>
                </a:solidFill>
                <a:latin typeface="Aristotelica Pro Italics"/>
              </a:rPr>
              <a:t>Актуальность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305" y="5192785"/>
            <a:ext cx="3401972" cy="15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5"/>
              </a:lnSpc>
            </a:pPr>
            <a:r>
              <a:rPr lang="en-US" sz="3662" spc="36">
                <a:solidFill>
                  <a:srgbClr val="FFFFFF"/>
                </a:solidFill>
                <a:latin typeface="Aristotelica Pro ExtraLight Bold"/>
              </a:rPr>
              <a:t>Популярность игры на бирже растет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042583" y="336842"/>
            <a:ext cx="1907526" cy="190752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528925" y="823185"/>
            <a:ext cx="934842" cy="93484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016316" y="3866401"/>
            <a:ext cx="1271684" cy="127168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016316" y="2594717"/>
            <a:ext cx="1271684" cy="127168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744632" y="3866401"/>
            <a:ext cx="1271684" cy="127168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744632" y="2594717"/>
            <a:ext cx="1271684" cy="127168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871257" y="5268985"/>
            <a:ext cx="3138374" cy="99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4"/>
              </a:lnSpc>
            </a:pPr>
            <a:r>
              <a:rPr lang="en-US" sz="2970" spc="29">
                <a:solidFill>
                  <a:srgbClr val="FFFFFF"/>
                </a:solidFill>
                <a:latin typeface="Aristotelica Pro Hairline Bold"/>
              </a:rPr>
              <a:t>компьютеризация биржевой деятельности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04710" y="6553744"/>
            <a:ext cx="2651632" cy="154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58"/>
              </a:lnSpc>
            </a:pPr>
            <a:r>
              <a:rPr lang="en-US" sz="2775" spc="27" dirty="0" err="1">
                <a:solidFill>
                  <a:srgbClr val="FFFFFF"/>
                </a:solidFill>
                <a:latin typeface="Aristotelica Pro Hairline"/>
              </a:rPr>
              <a:t>использование</a:t>
            </a:r>
            <a:r>
              <a:rPr lang="en-US" sz="2775" spc="27" dirty="0">
                <a:solidFill>
                  <a:srgbClr val="FFFFFF"/>
                </a:solidFill>
                <a:latin typeface="Aristotelica Pro Hairline"/>
              </a:rPr>
              <a:t> </a:t>
            </a:r>
            <a:r>
              <a:rPr lang="en-US" sz="2775" spc="27" dirty="0" err="1">
                <a:solidFill>
                  <a:srgbClr val="FFFFFF"/>
                </a:solidFill>
                <a:latin typeface="Aristotelica Pro Hairline"/>
              </a:rPr>
              <a:t>интернета</a:t>
            </a:r>
            <a:r>
              <a:rPr lang="en-US" sz="2775" spc="27" dirty="0">
                <a:solidFill>
                  <a:srgbClr val="FFFFFF"/>
                </a:solidFill>
                <a:latin typeface="Aristotelica Pro Hairline"/>
              </a:rPr>
              <a:t> и </a:t>
            </a:r>
            <a:r>
              <a:rPr lang="en-US" sz="2775" spc="27" dirty="0" err="1">
                <a:solidFill>
                  <a:srgbClr val="FFFFFF"/>
                </a:solidFill>
                <a:latin typeface="Aristotelica Pro Hairline"/>
              </a:rPr>
              <a:t>средств</a:t>
            </a:r>
            <a:r>
              <a:rPr lang="en-US" sz="2775" spc="27" dirty="0">
                <a:solidFill>
                  <a:srgbClr val="FFFFFF"/>
                </a:solidFill>
                <a:latin typeface="Aristotelica Pro Hairline"/>
              </a:rPr>
              <a:t> </a:t>
            </a:r>
            <a:r>
              <a:rPr lang="en-US" sz="2775" spc="27" dirty="0" err="1">
                <a:solidFill>
                  <a:srgbClr val="FFFFFF"/>
                </a:solidFill>
                <a:latin typeface="Aristotelica Pro Hairline"/>
              </a:rPr>
              <a:t>технического</a:t>
            </a:r>
            <a:r>
              <a:rPr lang="en-US" sz="2775" spc="27" dirty="0">
                <a:solidFill>
                  <a:srgbClr val="FFFFFF"/>
                </a:solidFill>
                <a:latin typeface="Aristotelica Pro Hairline"/>
              </a:rPr>
              <a:t> </a:t>
            </a:r>
            <a:r>
              <a:rPr lang="en-US" sz="2775" spc="27" dirty="0" err="1">
                <a:solidFill>
                  <a:srgbClr val="FFFFFF"/>
                </a:solidFill>
                <a:latin typeface="Aristotelica Pro Hairline"/>
              </a:rPr>
              <a:t>анализа</a:t>
            </a:r>
            <a:endParaRPr lang="en-US" sz="2775" spc="27" dirty="0">
              <a:solidFill>
                <a:srgbClr val="FFFFFF"/>
              </a:solidFill>
              <a:latin typeface="Aristotelica Pro Hairlin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04710" y="8303074"/>
            <a:ext cx="286382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2684" spc="26" dirty="0" err="1">
                <a:solidFill>
                  <a:srgbClr val="FFFFFF"/>
                </a:solidFill>
                <a:latin typeface="Aristotelica Pro Hairline"/>
              </a:rPr>
              <a:t>предоставление</a:t>
            </a:r>
            <a:r>
              <a:rPr lang="en-US" sz="2684" spc="26" dirty="0">
                <a:solidFill>
                  <a:srgbClr val="FFFFFF"/>
                </a:solidFill>
                <a:latin typeface="Aristotelica Pro Hairline"/>
              </a:rPr>
              <a:t> </a:t>
            </a:r>
            <a:r>
              <a:rPr lang="ru-RU" sz="2684" spc="26" dirty="0" smtClean="0">
                <a:solidFill>
                  <a:srgbClr val="FFFFFF"/>
                </a:solidFill>
                <a:latin typeface="Aristotelica Pro Hairline"/>
              </a:rPr>
              <a:t>биржами </a:t>
            </a:r>
            <a:r>
              <a:rPr lang="en-US" sz="2684" spc="26" dirty="0" err="1" smtClean="0">
                <a:solidFill>
                  <a:srgbClr val="FFFFFF"/>
                </a:solidFill>
                <a:latin typeface="Aristotelica Pro Hairline"/>
              </a:rPr>
              <a:t>симуляторов</a:t>
            </a:r>
            <a:r>
              <a:rPr lang="en-US" sz="2684" spc="26" dirty="0" smtClean="0">
                <a:solidFill>
                  <a:srgbClr val="FFFFFF"/>
                </a:solidFill>
                <a:latin typeface="Aristotelica Pro Hairline"/>
              </a:rPr>
              <a:t> </a:t>
            </a:r>
            <a:r>
              <a:rPr lang="en-US" sz="2684" spc="26" dirty="0">
                <a:solidFill>
                  <a:srgbClr val="FFFFFF"/>
                </a:solidFill>
                <a:latin typeface="Aristotelica Pro Hairline"/>
              </a:rPr>
              <a:t>и </a:t>
            </a:r>
            <a:r>
              <a:rPr lang="en-US" sz="2684" spc="26" dirty="0" err="1">
                <a:solidFill>
                  <a:srgbClr val="FFFFFF"/>
                </a:solidFill>
                <a:latin typeface="Aristotelica Pro Hairline"/>
              </a:rPr>
              <a:t>демо-доступа</a:t>
            </a:r>
            <a:endParaRPr lang="en-US" sz="2684" spc="26" dirty="0">
              <a:solidFill>
                <a:srgbClr val="FFFFFF"/>
              </a:solidFill>
              <a:latin typeface="Aristotelica Pro Hairline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1708243" y="5801264"/>
            <a:ext cx="1651122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871257" y="6642720"/>
            <a:ext cx="132163" cy="13216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871257" y="8468732"/>
            <a:ext cx="132163" cy="13216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324941" y="8312599"/>
            <a:ext cx="2381659" cy="99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4"/>
              </a:lnSpc>
            </a:pP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повышение</a:t>
            </a:r>
            <a:r>
              <a:rPr lang="en-US" sz="2970" spc="29" dirty="0">
                <a:solidFill>
                  <a:srgbClr val="FFFFFF"/>
                </a:solidFill>
                <a:latin typeface="Aristotelica Pro Hairline Bold"/>
              </a:rPr>
              <a:t> </a:t>
            </a: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финансовой</a:t>
            </a:r>
            <a:r>
              <a:rPr lang="en-US" sz="2970" spc="29" dirty="0">
                <a:solidFill>
                  <a:srgbClr val="FFFFFF"/>
                </a:solidFill>
                <a:latin typeface="Aristotelica Pro Hairline Bold"/>
              </a:rPr>
              <a:t> </a:t>
            </a: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грамотности</a:t>
            </a:r>
            <a:r>
              <a:rPr lang="en-US" sz="2970" spc="29" dirty="0">
                <a:solidFill>
                  <a:srgbClr val="FFFFFF"/>
                </a:solidFill>
                <a:latin typeface="Aristotelica Pro Hairline Bold"/>
              </a:rPr>
              <a:t> </a:t>
            </a:r>
          </a:p>
        </p:txBody>
      </p:sp>
      <p:sp>
        <p:nvSpPr>
          <p:cNvPr id="29" name="AutoShape 29"/>
          <p:cNvSpPr/>
          <p:nvPr/>
        </p:nvSpPr>
        <p:spPr>
          <a:xfrm rot="-5997177" flipV="1">
            <a:off x="14565046" y="7275312"/>
            <a:ext cx="1324258" cy="412574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14892944" y="8265494"/>
            <a:ext cx="2404456" cy="99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4"/>
              </a:lnSpc>
            </a:pP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геймификации</a:t>
            </a:r>
            <a:r>
              <a:rPr lang="en-US" sz="2970" spc="29" dirty="0">
                <a:solidFill>
                  <a:srgbClr val="FFFFFF"/>
                </a:solidFill>
                <a:latin typeface="Aristotelica Pro Hairline Bold"/>
              </a:rPr>
              <a:t> </a:t>
            </a: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процесса</a:t>
            </a:r>
            <a:r>
              <a:rPr lang="en-US" sz="2970" spc="29" dirty="0">
                <a:solidFill>
                  <a:srgbClr val="FFFFFF"/>
                </a:solidFill>
                <a:latin typeface="Aristotelica Pro Hairline Bold"/>
              </a:rPr>
              <a:t> </a:t>
            </a:r>
            <a:r>
              <a:rPr lang="en-US" sz="2970" spc="29" dirty="0" err="1">
                <a:solidFill>
                  <a:srgbClr val="FFFFFF"/>
                </a:solidFill>
                <a:latin typeface="Aristotelica Pro Hairline Bold"/>
              </a:rPr>
              <a:t>обучения</a:t>
            </a:r>
            <a:endParaRPr lang="en-US" sz="2970" spc="29" dirty="0">
              <a:solidFill>
                <a:srgbClr val="FFFFFF"/>
              </a:solidFill>
              <a:latin typeface="Aristotelica Pro Hairline Bold"/>
            </a:endParaRPr>
          </a:p>
        </p:txBody>
      </p:sp>
      <p:sp>
        <p:nvSpPr>
          <p:cNvPr id="31" name="AutoShape 31"/>
          <p:cNvSpPr/>
          <p:nvPr/>
        </p:nvSpPr>
        <p:spPr>
          <a:xfrm rot="-3954434">
            <a:off x="12995767" y="7407605"/>
            <a:ext cx="1228819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 l="32263" r="28992"/>
          <a:stretch>
            <a:fillRect/>
          </a:stretch>
        </p:blipFill>
        <p:spPr>
          <a:xfrm>
            <a:off x="1028700" y="-5415"/>
            <a:ext cx="6775611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7530" y="4171914"/>
            <a:ext cx="3644265" cy="12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Open Sans Extra Bold"/>
              </a:rPr>
              <a:t>Цели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544027"/>
            <a:ext cx="149145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>
                    <a:alpha val="26667"/>
                  </a:srgbClr>
                </a:solidFill>
                <a:latin typeface="League Spartan Italics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329624"/>
            <a:ext cx="185634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>
                    <a:alpha val="26667"/>
                  </a:srgbClr>
                </a:solidFill>
                <a:latin typeface="League Spartan Italics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6483414"/>
            <a:ext cx="185634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>
                    <a:alpha val="26667"/>
                  </a:srgbClr>
                </a:solidFill>
                <a:latin typeface="League Spartan Italics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89727" y="2912327"/>
            <a:ext cx="619913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создать азартную игру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78646" y="6880289"/>
            <a:ext cx="728065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реализовать на ее основе торгового робота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89727" y="4762489"/>
            <a:ext cx="748772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 SemiBold"/>
              </a:rPr>
              <a:t>сопроводить игру терминологическими комментариями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2583309" y="7705789"/>
            <a:ext cx="2581211" cy="25812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583309" y="8213200"/>
            <a:ext cx="2073800" cy="207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83309" y="8820940"/>
            <a:ext cx="1466060" cy="146606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-10800000">
            <a:off x="0" y="7705789"/>
            <a:ext cx="2583309" cy="2580512"/>
            <a:chOff x="0" y="0"/>
            <a:chExt cx="436812" cy="4363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6812" cy="436339"/>
            </a:xfrm>
            <a:custGeom>
              <a:avLst/>
              <a:gdLst/>
              <a:ahLst/>
              <a:cxnLst/>
              <a:rect l="l" t="t" r="r" b="b"/>
              <a:pathLst>
                <a:path w="436812" h="436339">
                  <a:moveTo>
                    <a:pt x="0" y="0"/>
                  </a:moveTo>
                  <a:lnTo>
                    <a:pt x="436812" y="0"/>
                  </a:lnTo>
                  <a:lnTo>
                    <a:pt x="436812" y="436339"/>
                  </a:lnTo>
                  <a:lnTo>
                    <a:pt x="0" y="436339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337891" y="8042632"/>
            <a:ext cx="1907526" cy="190752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824233" y="8528974"/>
            <a:ext cx="934842" cy="93484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7016316" y="0"/>
            <a:ext cx="1271684" cy="127168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15744632" y="0"/>
            <a:ext cx="1271684" cy="127168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17016316" y="1271684"/>
            <a:ext cx="1271684" cy="127168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15744632" y="1271684"/>
            <a:ext cx="1271684" cy="127168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36266" cy="2868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25351"/>
            <a:ext cx="11430874" cy="125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8"/>
              </a:lnSpc>
            </a:pPr>
            <a:r>
              <a:rPr lang="en-US" sz="8744" spc="183">
                <a:solidFill>
                  <a:srgbClr val="111B1E"/>
                </a:solidFill>
                <a:latin typeface="Open Sans Extra Bold Bold"/>
              </a:rPr>
              <a:t>Задачи проекта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47670" y="7739748"/>
            <a:ext cx="503150" cy="55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US" sz="2400" spc="24">
                <a:solidFill>
                  <a:srgbClr val="111B1E"/>
                </a:solidFill>
                <a:latin typeface="Open Sauce Light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4347" y="7739748"/>
            <a:ext cx="8287270" cy="55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US" sz="2400" spc="24">
                <a:solidFill>
                  <a:srgbClr val="111B1E"/>
                </a:solidFill>
                <a:latin typeface="Aristotelica Pro DemiBold"/>
              </a:rPr>
              <a:t>Тестирование игры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7670" y="3827100"/>
            <a:ext cx="33382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>
                <a:solidFill>
                  <a:srgbClr val="111B1E"/>
                </a:solidFill>
                <a:latin typeface="Open Sauce Light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44347" y="3827100"/>
            <a:ext cx="8287270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>
                <a:solidFill>
                  <a:srgbClr val="111B1E"/>
                </a:solidFill>
                <a:latin typeface="Aristotelica Pro DemiBold"/>
              </a:rPr>
              <a:t>Знакомство с терминологией и стратегиям игры на бирже, алгоритмическим трейдингом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7670" y="5093122"/>
            <a:ext cx="40034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>
                <a:solidFill>
                  <a:srgbClr val="111B1E"/>
                </a:solidFill>
                <a:latin typeface="Open Sauce Light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79516" y="5886298"/>
            <a:ext cx="8287270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Проектирование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архитектуры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функциональности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системы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,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алгоритма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правил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игры</a:t>
            </a:r>
            <a:endParaRPr lang="en-US" sz="2400" spc="24" dirty="0">
              <a:solidFill>
                <a:srgbClr val="111B1E"/>
              </a:solidFill>
              <a:latin typeface="Aristotelica Pro D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6283" y="5981700"/>
            <a:ext cx="40213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 dirty="0">
                <a:solidFill>
                  <a:srgbClr val="111B1E"/>
                </a:solidFill>
                <a:latin typeface="Open Sauce Light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4347" y="7101784"/>
            <a:ext cx="828727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>
                <a:solidFill>
                  <a:srgbClr val="111B1E"/>
                </a:solidFill>
                <a:latin typeface="Aristotelica Pro DemiBold"/>
              </a:rPr>
              <a:t>Реализация игры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7670" y="7101784"/>
            <a:ext cx="5031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 dirty="0">
                <a:solidFill>
                  <a:srgbClr val="111B1E"/>
                </a:solidFill>
                <a:latin typeface="Open Sauce Light"/>
              </a:rPr>
              <a:t>04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7705789"/>
            <a:ext cx="2581211" cy="2581211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7705789"/>
            <a:ext cx="2581211" cy="258121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5143500"/>
            <a:ext cx="2581211" cy="2581211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36842" y="5480342"/>
            <a:ext cx="1907526" cy="190752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23185" y="5966685"/>
            <a:ext cx="934842" cy="93484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3852895" y="9015316"/>
            <a:ext cx="1271684" cy="127168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852895" y="7743632"/>
            <a:ext cx="1271684" cy="127168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2581211" y="9015316"/>
            <a:ext cx="1271684" cy="1271684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581211" y="7743632"/>
            <a:ext cx="1271684" cy="1271684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247670" y="8511677"/>
            <a:ext cx="503150" cy="55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US" sz="2400" spc="24">
                <a:solidFill>
                  <a:srgbClr val="111B1E"/>
                </a:solidFill>
                <a:latin typeface="Open Sauce Light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44347" y="8511677"/>
            <a:ext cx="8287270" cy="55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US" sz="2400" spc="24">
                <a:solidFill>
                  <a:srgbClr val="111B1E"/>
                </a:solidFill>
                <a:latin typeface="Aristotelica Pro DemiBold"/>
              </a:rPr>
              <a:t>Дальнейшее развитие системы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7944347" y="5139785"/>
            <a:ext cx="874983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Выбор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языка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средств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программирования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игровой</a:t>
            </a:r>
            <a:r>
              <a:rPr lang="en-US" sz="2400" spc="24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400" spc="24" dirty="0" err="1">
                <a:solidFill>
                  <a:srgbClr val="111B1E"/>
                </a:solidFill>
                <a:latin typeface="Aristotelica Pro DemiBold"/>
              </a:rPr>
              <a:t>системы</a:t>
            </a:r>
            <a:endParaRPr lang="en-US" sz="2400" spc="24" dirty="0">
              <a:solidFill>
                <a:srgbClr val="111B1E"/>
              </a:solidFill>
              <a:latin typeface="Aristotelica Pro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551734" y="7418867"/>
            <a:ext cx="2868133" cy="2868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551734" y="7418867"/>
            <a:ext cx="2868133" cy="2868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5419867" y="7418867"/>
            <a:ext cx="2868133" cy="286813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51734" y="2868133"/>
            <a:ext cx="5736266" cy="2865028"/>
            <a:chOff x="0" y="0"/>
            <a:chExt cx="436812" cy="2181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6812" cy="218169"/>
            </a:xfrm>
            <a:custGeom>
              <a:avLst/>
              <a:gdLst/>
              <a:ahLst/>
              <a:cxnLst/>
              <a:rect l="l" t="t" r="r" b="b"/>
              <a:pathLst>
                <a:path w="436812" h="218169">
                  <a:moveTo>
                    <a:pt x="0" y="0"/>
                  </a:moveTo>
                  <a:lnTo>
                    <a:pt x="436812" y="0"/>
                  </a:lnTo>
                  <a:lnTo>
                    <a:pt x="436812" y="218169"/>
                  </a:lnTo>
                  <a:lnTo>
                    <a:pt x="0" y="218169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5419867" y="2877658"/>
            <a:ext cx="2235097" cy="22350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734161" y="5733161"/>
            <a:ext cx="3371412" cy="16857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551734" y="0"/>
            <a:ext cx="5736266" cy="28681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551734" y="2868133"/>
            <a:ext cx="2868133" cy="2865028"/>
            <a:chOff x="0" y="0"/>
            <a:chExt cx="436812" cy="436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6812" cy="436339"/>
            </a:xfrm>
            <a:custGeom>
              <a:avLst/>
              <a:gdLst/>
              <a:ahLst/>
              <a:cxnLst/>
              <a:rect l="l" t="t" r="r" b="b"/>
              <a:pathLst>
                <a:path w="436812" h="436339">
                  <a:moveTo>
                    <a:pt x="0" y="0"/>
                  </a:moveTo>
                  <a:lnTo>
                    <a:pt x="436812" y="0"/>
                  </a:lnTo>
                  <a:lnTo>
                    <a:pt x="436812" y="436339"/>
                  </a:lnTo>
                  <a:lnTo>
                    <a:pt x="0" y="43633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3406940" y="3722414"/>
            <a:ext cx="1157720" cy="1156467"/>
            <a:chOff x="0" y="0"/>
            <a:chExt cx="436812" cy="4363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6812" cy="436339"/>
            </a:xfrm>
            <a:custGeom>
              <a:avLst/>
              <a:gdLst/>
              <a:ahLst/>
              <a:cxnLst/>
              <a:rect l="l" t="t" r="r" b="b"/>
              <a:pathLst>
                <a:path w="436812" h="436339">
                  <a:moveTo>
                    <a:pt x="0" y="0"/>
                  </a:moveTo>
                  <a:lnTo>
                    <a:pt x="436812" y="0"/>
                  </a:lnTo>
                  <a:lnTo>
                    <a:pt x="436812" y="436339"/>
                  </a:lnTo>
                  <a:lnTo>
                    <a:pt x="0" y="436339"/>
                  </a:lnTo>
                  <a:close/>
                </a:path>
              </a:pathLst>
            </a:custGeom>
            <a:solidFill>
              <a:srgbClr val="F4182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623037" y="8002733"/>
            <a:ext cx="5204424" cy="12555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38306" y="8002733"/>
            <a:ext cx="4458112" cy="12555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87406" y="1892754"/>
            <a:ext cx="10174123" cy="114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1"/>
              </a:lnSpc>
            </a:pPr>
            <a:r>
              <a:rPr lang="en-US" sz="7492" spc="217">
                <a:solidFill>
                  <a:srgbClr val="FFFFFF"/>
                </a:solidFill>
                <a:latin typeface="Open Sans Extra Bold Bold"/>
              </a:rPr>
              <a:t>Среда разработки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9250" y="3999652"/>
            <a:ext cx="7524750" cy="5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игровая среда библиотеки Pygame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999652"/>
            <a:ext cx="627707" cy="5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9250" y="4893234"/>
            <a:ext cx="8608335" cy="168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другие средства языка Python для работы с финансовыми данными, графической информацией и базами данных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842505"/>
            <a:ext cx="784351" cy="5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5113" y="6874027"/>
            <a:ext cx="9854529" cy="5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открытые источники котировок (Yahoo Finance)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7406" y="6874027"/>
            <a:ext cx="627707" cy="5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uce SemiBold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9508" y="54038"/>
            <a:ext cx="11601069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0"/>
              </a:lnSpc>
            </a:pPr>
            <a:r>
              <a:rPr lang="en-US" sz="9057">
                <a:solidFill>
                  <a:srgbClr val="111B1E"/>
                </a:solidFill>
                <a:latin typeface="Aristotelica Pro DemiBold Italics"/>
              </a:rPr>
              <a:t>Правила и возможности игры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6476974"/>
            <a:ext cx="18288000" cy="3810026"/>
            <a:chOff x="0" y="0"/>
            <a:chExt cx="6186311" cy="1288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1288824"/>
            </a:xfrm>
            <a:custGeom>
              <a:avLst/>
              <a:gdLst/>
              <a:ahLst/>
              <a:cxnLst/>
              <a:rect l="l" t="t" r="r" b="b"/>
              <a:pathLst>
                <a:path w="6186311" h="1288824">
                  <a:moveTo>
                    <a:pt x="0" y="0"/>
                  </a:moveTo>
                  <a:lnTo>
                    <a:pt x="6186311" y="0"/>
                  </a:lnTo>
                  <a:lnTo>
                    <a:pt x="6186311" y="1288824"/>
                  </a:lnTo>
                  <a:lnTo>
                    <a:pt x="0" y="1288824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6476973"/>
            <a:ext cx="3814155" cy="3845525"/>
            <a:chOff x="0" y="0"/>
            <a:chExt cx="218406" cy="2181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406" cy="218169"/>
            </a:xfrm>
            <a:custGeom>
              <a:avLst/>
              <a:gdLst/>
              <a:ahLst/>
              <a:cxnLst/>
              <a:rect l="l" t="t" r="r" b="b"/>
              <a:pathLst>
                <a:path w="218406" h="218169">
                  <a:moveTo>
                    <a:pt x="0" y="0"/>
                  </a:moveTo>
                  <a:lnTo>
                    <a:pt x="218406" y="0"/>
                  </a:lnTo>
                  <a:lnTo>
                    <a:pt x="218406" y="218169"/>
                  </a:lnTo>
                  <a:lnTo>
                    <a:pt x="0" y="218169"/>
                  </a:ln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0" y="6467449"/>
            <a:ext cx="2956548" cy="295654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907281" y="5072215"/>
            <a:ext cx="3845524" cy="6655043"/>
            <a:chOff x="0" y="0"/>
            <a:chExt cx="2354580" cy="4074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3310" cy="4074823"/>
            </a:xfrm>
            <a:custGeom>
              <a:avLst/>
              <a:gdLst/>
              <a:ahLst/>
              <a:cxnLst/>
              <a:rect l="l" t="t" r="r" b="b"/>
              <a:pathLst>
                <a:path w="2353310" h="4074823">
                  <a:moveTo>
                    <a:pt x="784860" y="4007513"/>
                  </a:moveTo>
                  <a:cubicBezTo>
                    <a:pt x="905510" y="4048153"/>
                    <a:pt x="1042670" y="4074823"/>
                    <a:pt x="1177290" y="4074823"/>
                  </a:cubicBezTo>
                  <a:cubicBezTo>
                    <a:pt x="1311910" y="4074823"/>
                    <a:pt x="1441450" y="4051963"/>
                    <a:pt x="1560830" y="4011323"/>
                  </a:cubicBezTo>
                  <a:cubicBezTo>
                    <a:pt x="1563370" y="4010053"/>
                    <a:pt x="1565910" y="4010053"/>
                    <a:pt x="1568450" y="4008783"/>
                  </a:cubicBezTo>
                  <a:cubicBezTo>
                    <a:pt x="2016760" y="3846223"/>
                    <a:pt x="2346960" y="3416963"/>
                    <a:pt x="2353310" y="29116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909405"/>
                  </a:lnTo>
                  <a:cubicBezTo>
                    <a:pt x="6350" y="3419503"/>
                    <a:pt x="331470" y="3848763"/>
                    <a:pt x="784860" y="4007513"/>
                  </a:cubicBezTo>
                  <a:close/>
                </a:path>
              </a:pathLst>
            </a:custGeom>
            <a:solidFill>
              <a:srgbClr val="F4182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803442" y="6476974"/>
            <a:ext cx="2409061" cy="3845525"/>
            <a:chOff x="0" y="0"/>
            <a:chExt cx="1214753" cy="19829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4753" cy="1982994"/>
            </a:xfrm>
            <a:custGeom>
              <a:avLst/>
              <a:gdLst/>
              <a:ahLst/>
              <a:cxnLst/>
              <a:rect l="l" t="t" r="r" b="b"/>
              <a:pathLst>
                <a:path w="1214753" h="1982994">
                  <a:moveTo>
                    <a:pt x="0" y="0"/>
                  </a:moveTo>
                  <a:lnTo>
                    <a:pt x="1214753" y="0"/>
                  </a:lnTo>
                  <a:lnTo>
                    <a:pt x="1214753" y="1982994"/>
                  </a:lnTo>
                  <a:lnTo>
                    <a:pt x="0" y="1982994"/>
                  </a:lnTo>
                  <a:close/>
                </a:path>
              </a:pathLst>
            </a:custGeom>
            <a:solidFill>
              <a:srgbClr val="F4182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55095" y="3512820"/>
            <a:ext cx="14777809" cy="264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2"/>
              </a:lnSpc>
            </a:pP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Некоторая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сумма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на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виртуальном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счете</a:t>
            </a:r>
            <a:endParaRPr lang="en-US" sz="2328" spc="23" dirty="0">
              <a:solidFill>
                <a:srgbClr val="111B1E"/>
              </a:solidFill>
              <a:latin typeface="Aristotelica Pro DemiBold"/>
            </a:endParaRPr>
          </a:p>
          <a:p>
            <a:pPr>
              <a:lnSpc>
                <a:spcPts val="3492"/>
              </a:lnSpc>
            </a:pP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Можно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покупать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продавать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акции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(в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рамках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имеющейся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суммы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) </a:t>
            </a:r>
          </a:p>
          <a:p>
            <a:pPr>
              <a:lnSpc>
                <a:spcPts val="3492"/>
              </a:lnSpc>
            </a:pP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Цена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акций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повторяет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реальные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рыночные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колебания</a:t>
            </a:r>
            <a:endParaRPr lang="en-US" sz="2328" spc="23" dirty="0">
              <a:solidFill>
                <a:srgbClr val="111B1E"/>
              </a:solidFill>
              <a:latin typeface="Aristotelica Pro DemiBold"/>
            </a:endParaRPr>
          </a:p>
          <a:p>
            <a:pPr>
              <a:lnSpc>
                <a:spcPts val="3492"/>
              </a:lnSpc>
            </a:pP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Информация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об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изменении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котировок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представлена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в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виде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меняющегося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графика</a:t>
            </a:r>
            <a:endParaRPr lang="en-US" sz="2328" spc="23" dirty="0">
              <a:solidFill>
                <a:srgbClr val="111B1E"/>
              </a:solidFill>
              <a:latin typeface="Aristotelica Pro DemiBold"/>
            </a:endParaRPr>
          </a:p>
          <a:p>
            <a:pPr>
              <a:lnSpc>
                <a:spcPts val="3492"/>
              </a:lnSpc>
            </a:pP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В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каждый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игровой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такт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подсчитывается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отображается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текущая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прибыль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игрока</a:t>
            </a:r>
            <a:endParaRPr lang="en-US" sz="2328" spc="23" dirty="0">
              <a:solidFill>
                <a:srgbClr val="111B1E"/>
              </a:solidFill>
              <a:latin typeface="Aristotelica Pro DemiBold"/>
            </a:endParaRPr>
          </a:p>
          <a:p>
            <a:pPr>
              <a:lnSpc>
                <a:spcPts val="3492"/>
              </a:lnSpc>
              <a:spcBef>
                <a:spcPct val="0"/>
              </a:spcBef>
            </a:pP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Игра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длится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определенное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время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,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но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игрок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может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закончить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ее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в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любой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момент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и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зафиксировать</a:t>
            </a:r>
            <a:r>
              <a:rPr lang="en-US" sz="2328" spc="23" dirty="0">
                <a:solidFill>
                  <a:srgbClr val="111B1E"/>
                </a:solidFill>
                <a:latin typeface="Aristotelica Pro DemiBold"/>
              </a:rPr>
              <a:t> </a:t>
            </a:r>
            <a:r>
              <a:rPr lang="en-US" sz="2328" spc="23" dirty="0" err="1">
                <a:solidFill>
                  <a:srgbClr val="111B1E"/>
                </a:solidFill>
                <a:latin typeface="Aristotelica Pro DemiBold"/>
              </a:rPr>
              <a:t>прибыль</a:t>
            </a:r>
            <a:endParaRPr lang="en-US" sz="2328" spc="23" dirty="0">
              <a:solidFill>
                <a:srgbClr val="111B1E"/>
              </a:solidFill>
              <a:latin typeface="Aristotelica Pro Demi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15682" y="3589020"/>
            <a:ext cx="662592" cy="66259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15682" y="4480908"/>
            <a:ext cx="662592" cy="66259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973425" y="5143500"/>
            <a:ext cx="5143500" cy="5143500"/>
            <a:chOff x="0" y="0"/>
            <a:chExt cx="6858000" cy="68580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858000" cy="685800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C64C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877788" y="1877788"/>
              <a:ext cx="3102424" cy="3102424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1F0D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706789" y="0"/>
            <a:ext cx="2581211" cy="258121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6043632" y="336842"/>
            <a:ext cx="1907526" cy="190752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6529974" y="823185"/>
            <a:ext cx="934842" cy="9348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6978473" y="2600132"/>
            <a:ext cx="1271684" cy="127168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6978473" y="3871816"/>
            <a:ext cx="1271684" cy="127168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125579" y="0"/>
            <a:ext cx="2581211" cy="25812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4953" y="3838696"/>
            <a:ext cx="7747522" cy="585788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30951" y="3857617"/>
            <a:ext cx="7747522" cy="58578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04953" y="1302338"/>
            <a:ext cx="8872320" cy="128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54"/>
              </a:lnSpc>
            </a:pPr>
            <a:r>
              <a:rPr lang="en-US" sz="8958" dirty="0" err="1">
                <a:solidFill>
                  <a:srgbClr val="FFFFFF"/>
                </a:solidFill>
                <a:latin typeface="Aristotelica Pro Italics"/>
              </a:rPr>
              <a:t>Стартовое</a:t>
            </a:r>
            <a:r>
              <a:rPr lang="en-US" sz="8958" dirty="0">
                <a:solidFill>
                  <a:srgbClr val="FFFFFF"/>
                </a:solidFill>
                <a:latin typeface="Aristotelica Pro Italics"/>
              </a:rPr>
              <a:t> </a:t>
            </a:r>
            <a:r>
              <a:rPr lang="en-US" sz="8958" dirty="0" err="1">
                <a:solidFill>
                  <a:srgbClr val="FFFFFF"/>
                </a:solidFill>
                <a:latin typeface="Aristotelica Pro Italics"/>
              </a:rPr>
              <a:t>окно</a:t>
            </a:r>
            <a:endParaRPr lang="en-US" sz="8958" dirty="0">
              <a:solidFill>
                <a:srgbClr val="FFFFFF"/>
              </a:solidFill>
              <a:latin typeface="Aristotelica Pro Italics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5706789" y="2581211"/>
            <a:ext cx="1271684" cy="127168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6789" y="7705789"/>
            <a:ext cx="2581211" cy="258121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371431" y="8370431"/>
            <a:ext cx="1251928" cy="12519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78473" y="6401788"/>
            <a:ext cx="1271684" cy="127168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78473" y="5130104"/>
            <a:ext cx="1271684" cy="127168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706789" y="6401788"/>
            <a:ext cx="1271684" cy="127168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06789" y="5130104"/>
            <a:ext cx="1271684" cy="127168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68947" y="2548894"/>
            <a:ext cx="2581211" cy="258121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25036" y="1075615"/>
            <a:ext cx="11362574" cy="13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 err="1">
                <a:solidFill>
                  <a:srgbClr val="FFFFFF"/>
                </a:solidFill>
                <a:latin typeface="Aristotelica Pro Italics"/>
              </a:rPr>
              <a:t>Настройка</a:t>
            </a:r>
            <a:r>
              <a:rPr lang="en-US" sz="8000" dirty="0">
                <a:solidFill>
                  <a:srgbClr val="FFFFFF"/>
                </a:solidFill>
                <a:latin typeface="Aristotelica Pro Italics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stotelica Pro Italics"/>
              </a:rPr>
              <a:t>параметров</a:t>
            </a:r>
            <a:r>
              <a:rPr lang="en-US" sz="8000" dirty="0">
                <a:solidFill>
                  <a:srgbClr val="FFFFFF"/>
                </a:solidFill>
                <a:latin typeface="Aristotelica Pro Italics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1274" y="2470313"/>
            <a:ext cx="5681526" cy="90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20"/>
              </a:lnSpc>
            </a:pPr>
            <a:endParaRPr/>
          </a:p>
        </p:txBody>
      </p:sp>
      <p:sp>
        <p:nvSpPr>
          <p:cNvPr id="21" name="Прямоугольник 20"/>
          <p:cNvSpPr/>
          <p:nvPr/>
        </p:nvSpPr>
        <p:spPr>
          <a:xfrm>
            <a:off x="8487940" y="3896963"/>
            <a:ext cx="65343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4188"/>
              </a:lnSpc>
            </a:pPr>
            <a:r>
              <a:rPr lang="en-US" sz="3600" dirty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Выбор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компаний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для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игры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их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количества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  <a:p>
            <a:pPr algn="r">
              <a:lnSpc>
                <a:spcPts val="4188"/>
              </a:lnSpc>
            </a:pPr>
            <a:r>
              <a:rPr lang="en-US" sz="3600" dirty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Временной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интервал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получения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котировок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  <a:p>
            <a:pPr algn="r">
              <a:lnSpc>
                <a:spcPts val="4188"/>
              </a:lnSpc>
            </a:pPr>
            <a:r>
              <a:rPr lang="en-US" sz="3600" dirty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Первоначальная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сумма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  <a:p>
            <a:pPr algn="r">
              <a:lnSpc>
                <a:spcPts val="4188"/>
              </a:lnSpc>
            </a:pPr>
            <a:r>
              <a:rPr lang="en-US" sz="3600" dirty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Время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игрового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раунда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  <a:p>
            <a:pPr algn="r">
              <a:lnSpc>
                <a:spcPts val="4188"/>
              </a:lnSpc>
            </a:pPr>
            <a:r>
              <a:rPr lang="en-US" sz="3600" dirty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Скорость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изменения</a:t>
            </a:r>
            <a:r>
              <a:rPr lang="en-US" sz="36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stotelica Pro"/>
              </a:rPr>
              <a:t>котировок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  <a:p>
            <a:pPr algn="r">
              <a:lnSpc>
                <a:spcPts val="4188"/>
              </a:lnSpc>
            </a:pPr>
            <a:r>
              <a:rPr lang="ru-RU" sz="3600" dirty="0" smtClean="0">
                <a:solidFill>
                  <a:srgbClr val="FFFFFF"/>
                </a:solidFill>
                <a:latin typeface="Aristotelica Pro"/>
              </a:rPr>
              <a:t>- Подключение торгового робота</a:t>
            </a:r>
            <a:endParaRPr lang="en-US" sz="3600" dirty="0">
              <a:solidFill>
                <a:srgbClr val="FFFFFF"/>
              </a:solidFill>
              <a:latin typeface="Aristotelica Pro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02" y="3475440"/>
            <a:ext cx="7648298" cy="57828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6789" y="7705789"/>
            <a:ext cx="2581211" cy="258121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371431" y="8370431"/>
            <a:ext cx="1251928" cy="12519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1F0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78473" y="6401788"/>
            <a:ext cx="1271684" cy="127168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78473" y="5130104"/>
            <a:ext cx="1271684" cy="127168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11B1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706789" y="6401788"/>
            <a:ext cx="1271684" cy="127168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06789" y="5130104"/>
            <a:ext cx="1271684" cy="127168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C64C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68947" y="2548894"/>
            <a:ext cx="2581211" cy="258121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38200" y="736786"/>
            <a:ext cx="12555217" cy="141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7"/>
              </a:lnSpc>
            </a:pPr>
            <a:r>
              <a:rPr lang="en-US" sz="8148" dirty="0" err="1">
                <a:solidFill>
                  <a:srgbClr val="FFFFFF"/>
                </a:solidFill>
                <a:latin typeface="Aristotelica Pro Italics"/>
              </a:rPr>
              <a:t>Основной</a:t>
            </a:r>
            <a:r>
              <a:rPr lang="en-US" sz="8148" dirty="0">
                <a:solidFill>
                  <a:srgbClr val="FFFFFF"/>
                </a:solidFill>
                <a:latin typeface="Aristotelica Pro Italics"/>
              </a:rPr>
              <a:t> </a:t>
            </a:r>
            <a:r>
              <a:rPr lang="en-US" sz="8148" dirty="0" err="1">
                <a:solidFill>
                  <a:srgbClr val="FFFFFF"/>
                </a:solidFill>
                <a:latin typeface="Aristotelica Pro Italics"/>
              </a:rPr>
              <a:t>игровой</a:t>
            </a:r>
            <a:r>
              <a:rPr lang="en-US" sz="8148" dirty="0">
                <a:solidFill>
                  <a:srgbClr val="FFFFFF"/>
                </a:solidFill>
                <a:latin typeface="Aristotelica Pro Italics"/>
              </a:rPr>
              <a:t> </a:t>
            </a:r>
            <a:r>
              <a:rPr lang="en-US" sz="8148" dirty="0" err="1">
                <a:solidFill>
                  <a:srgbClr val="FFFFFF"/>
                </a:solidFill>
                <a:latin typeface="Aristotelica Pro Italics"/>
              </a:rPr>
              <a:t>цикл</a:t>
            </a:r>
            <a:endParaRPr lang="en-US" sz="8148" dirty="0">
              <a:solidFill>
                <a:srgbClr val="FFFFFF"/>
              </a:solidFill>
              <a:latin typeface="Aristotelica Pro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989804"/>
            <a:ext cx="7176461" cy="8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5"/>
              </a:lnSpc>
            </a:pPr>
            <a:endParaRPr/>
          </a:p>
        </p:txBody>
      </p:sp>
      <p:sp>
        <p:nvSpPr>
          <p:cNvPr id="20" name="TextBox 18"/>
          <p:cNvSpPr txBox="1"/>
          <p:nvPr/>
        </p:nvSpPr>
        <p:spPr>
          <a:xfrm>
            <a:off x="1295400" y="3861861"/>
            <a:ext cx="632922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70"/>
              </a:lnSpc>
            </a:pPr>
            <a:r>
              <a:rPr lang="en-US" sz="3200" smtClean="0">
                <a:solidFill>
                  <a:srgbClr val="FFFFFF"/>
                </a:solidFill>
                <a:latin typeface="Aristotelica Pro"/>
              </a:rPr>
              <a:t>- </a:t>
            </a:r>
            <a:r>
              <a:rPr lang="en-US" sz="3200" smtClean="0">
                <a:solidFill>
                  <a:srgbClr val="FFFFFF"/>
                </a:solidFill>
                <a:latin typeface="Aristotelica Pro"/>
              </a:rPr>
              <a:t>  отрисовка</a:t>
            </a:r>
            <a:r>
              <a:rPr lang="en-US" sz="3200" dirty="0" smtClean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stotelica Pro"/>
              </a:rPr>
              <a:t>графика</a:t>
            </a:r>
            <a:r>
              <a:rPr lang="en-US" sz="32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stotelica Pro"/>
              </a:rPr>
              <a:t>котировок</a:t>
            </a:r>
            <a:r>
              <a:rPr lang="en-US" sz="3200" dirty="0">
                <a:solidFill>
                  <a:srgbClr val="FFFFFF"/>
                </a:solidFill>
                <a:latin typeface="Aristotelica Pro"/>
              </a:rPr>
              <a:t>       </a:t>
            </a:r>
          </a:p>
          <a:p>
            <a:pPr>
              <a:lnSpc>
                <a:spcPts val="3970"/>
              </a:lnSpc>
            </a:pPr>
            <a:r>
              <a:rPr lang="en-US" sz="3200" dirty="0" smtClean="0">
                <a:solidFill>
                  <a:srgbClr val="FFFFFF"/>
                </a:solidFill>
                <a:latin typeface="Aristotelica Pro"/>
              </a:rPr>
              <a:t>-   </a:t>
            </a:r>
            <a:r>
              <a:rPr lang="en-US" sz="3200" dirty="0" err="1" smtClean="0">
                <a:solidFill>
                  <a:srgbClr val="FFFFFF"/>
                </a:solidFill>
                <a:latin typeface="Aristotelica Pro"/>
              </a:rPr>
              <a:t>покупка-продажа</a:t>
            </a:r>
            <a:r>
              <a:rPr lang="en-US" sz="3200" dirty="0" smtClean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stotelica Pro"/>
              </a:rPr>
              <a:t>акций</a:t>
            </a:r>
            <a:endParaRPr lang="en-US" sz="3200" dirty="0">
              <a:solidFill>
                <a:srgbClr val="FFFFFF"/>
              </a:solidFill>
              <a:latin typeface="Aristotelica Pro"/>
            </a:endParaRPr>
          </a:p>
          <a:p>
            <a:pPr marL="457200" indent="-457200">
              <a:lnSpc>
                <a:spcPts val="3970"/>
              </a:lnSpc>
              <a:buFontTx/>
              <a:buChar char="-"/>
            </a:pPr>
            <a:r>
              <a:rPr lang="en-US" sz="3200" dirty="0" err="1" smtClean="0">
                <a:solidFill>
                  <a:srgbClr val="FFFFFF"/>
                </a:solidFill>
                <a:latin typeface="Aristotelica Pro"/>
              </a:rPr>
              <a:t>подсчет</a:t>
            </a:r>
            <a:r>
              <a:rPr lang="en-US" sz="3200" dirty="0" smtClean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stotelica Pro"/>
              </a:rPr>
              <a:t>текущей</a:t>
            </a:r>
            <a:r>
              <a:rPr lang="en-US" sz="3200" dirty="0">
                <a:solidFill>
                  <a:srgbClr val="FFFFFF"/>
                </a:solidFill>
                <a:latin typeface="Aristotelica Pro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stotelica Pro"/>
              </a:rPr>
              <a:t>прибыли</a:t>
            </a:r>
            <a:endParaRPr lang="ru-RU" sz="3200" dirty="0" smtClean="0">
              <a:solidFill>
                <a:srgbClr val="FFFFFF"/>
              </a:solidFill>
              <a:latin typeface="Aristotelica Pro"/>
            </a:endParaRPr>
          </a:p>
          <a:p>
            <a:pPr marL="457200" indent="-457200">
              <a:lnSpc>
                <a:spcPts val="3970"/>
              </a:lnSpc>
              <a:buFontTx/>
              <a:buChar char="-"/>
            </a:pPr>
            <a:r>
              <a:rPr lang="ru-RU" sz="3200" dirty="0">
                <a:solidFill>
                  <a:srgbClr val="FFFFFF"/>
                </a:solidFill>
                <a:latin typeface="Aristotelica Pro"/>
              </a:rPr>
              <a:t>п</a:t>
            </a:r>
            <a:r>
              <a:rPr lang="ru-RU" sz="3200" dirty="0" smtClean="0">
                <a:solidFill>
                  <a:srgbClr val="FFFFFF"/>
                </a:solidFill>
                <a:latin typeface="Aristotelica Pro"/>
              </a:rPr>
              <a:t>одсчет текущей прибыли торгового робота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861" y="2585986"/>
            <a:ext cx="8487691" cy="6417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4131</TotalTime>
  <Words>424</Words>
  <Application>Microsoft Office PowerPoint</Application>
  <PresentationFormat>Произвольный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32" baseType="lpstr">
      <vt:lpstr>Aristotelica Pro ExtraLight</vt:lpstr>
      <vt:lpstr>Aristotelica Pro ExtraLight Bold</vt:lpstr>
      <vt:lpstr>Open Sauce SemiBold</vt:lpstr>
      <vt:lpstr>Open Sans Extra Bold</vt:lpstr>
      <vt:lpstr>Open Sans Extra Bold Bold</vt:lpstr>
      <vt:lpstr>Aristotelica Pro Italics</vt:lpstr>
      <vt:lpstr>Aristotelica Pro Hairline Bold</vt:lpstr>
      <vt:lpstr>Arial</vt:lpstr>
      <vt:lpstr>Open Sauce Light</vt:lpstr>
      <vt:lpstr>Aristotelica Pro Hairline</vt:lpstr>
      <vt:lpstr>Aristotelica Pro DemiBold Italics</vt:lpstr>
      <vt:lpstr>Calibri</vt:lpstr>
      <vt:lpstr>League Spartan Italics</vt:lpstr>
      <vt:lpstr>Aristotelica Pro DemiBold</vt:lpstr>
      <vt:lpstr>Arimo</vt:lpstr>
      <vt:lpstr>Open Sauce</vt:lpstr>
      <vt:lpstr>Aristotelica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Финансовая игра "БИРЖА"</dc:title>
  <dc:creator>VpaOnly</dc:creator>
  <cp:lastModifiedBy>VpaOnly</cp:lastModifiedBy>
  <cp:revision>15</cp:revision>
  <dcterms:created xsi:type="dcterms:W3CDTF">2006-08-16T00:00:00Z</dcterms:created>
  <dcterms:modified xsi:type="dcterms:W3CDTF">2021-12-26T19:44:24Z</dcterms:modified>
  <dc:identifier>DAEy_LC0Pf0</dc:identifier>
</cp:coreProperties>
</file>